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Lst>
  <p:sldSz cx="18288000" cy="10287000"/>
  <p:notesSz cx="6858000" cy="9144000"/>
  <p:embeddedFontLst>
    <p:embeddedFont>
      <p:font typeface="Arial Unicode Bold" panose="020B0704020202020204" charset="-122"/>
      <p:bold r:id="rId19"/>
    </p:embeddedFont>
    <p:embeddedFont>
      <p:font typeface="Arial Bold" panose="020B0802020202020204"/>
      <p:bold r:id="rId20"/>
    </p:embeddedFont>
    <p:embeddedFont>
      <p:font typeface="Calibri" panose="020F0502020204030204" charset="0"/>
      <p:regular r:id="rId21"/>
      <p:bold r:id="rId22"/>
      <p:italic r:id="rId23"/>
      <p:boldItalic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showGuides="1">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4" Type="http://schemas.openxmlformats.org/officeDocument/2006/relationships/font" Target="fonts/font6.fntdata"/><Relationship Id="rId23" Type="http://schemas.openxmlformats.org/officeDocument/2006/relationships/font" Target="fonts/font5.fntdata"/><Relationship Id="rId22" Type="http://schemas.openxmlformats.org/officeDocument/2006/relationships/font" Target="fonts/font4.fntdata"/><Relationship Id="rId21" Type="http://schemas.openxmlformats.org/officeDocument/2006/relationships/font" Target="fonts/font3.fntdata"/><Relationship Id="rId20" Type="http://schemas.openxmlformats.org/officeDocument/2006/relationships/font" Target="fonts/font2.fntdata"/><Relationship Id="rId2" Type="http://schemas.openxmlformats.org/officeDocument/2006/relationships/theme" Target="theme/theme1.xml"/><Relationship Id="rId19" Type="http://schemas.openxmlformats.org/officeDocument/2006/relationships/font" Target="fonts/font1.fntdata"/><Relationship Id="rId18" Type="http://schemas.openxmlformats.org/officeDocument/2006/relationships/tableStyles" Target="tableStyles.xml"/><Relationship Id="rId17" Type="http://schemas.openxmlformats.org/officeDocument/2006/relationships/viewProps" Target="viewProps.xml"/><Relationship Id="rId16" Type="http://schemas.openxmlformats.org/officeDocument/2006/relationships/presProps" Target="presProps.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15.png"/><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jpeg"/></Relationships>
</file>

<file path=ppt/slides/_rels/slide11.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16.png"/><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jpeg"/></Relationships>
</file>

<file path=ppt/slides/_rels/slide12.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jpe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7.jpeg"/></Relationships>
</file>

<file path=ppt/slides/_rels/slide2.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8.png"/><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jpeg"/></Relationships>
</file>

<file path=ppt/slides/_rels/slide3.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9.png"/><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jpeg"/></Relationships>
</file>

<file path=ppt/slides/_rels/slide4.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10.png"/><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jpeg"/></Relationships>
</file>

<file path=ppt/slides/_rels/slide5.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11.png"/><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jpeg"/></Relationships>
</file>

<file path=ppt/slides/_rels/slide6.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12.png"/><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jpeg"/></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jpeg"/></Relationships>
</file>

<file path=ppt/slides/_rels/slide8.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13.png"/><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jpeg"/></Relationships>
</file>

<file path=ppt/slides/_rels/slide9.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14.png"/><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D6C0F"/>
        </a:solidFill>
        <a:effectLst/>
      </p:bgPr>
    </p:bg>
    <p:spTree>
      <p:nvGrpSpPr>
        <p:cNvPr id="1" name=""/>
        <p:cNvGrpSpPr/>
        <p:nvPr/>
      </p:nvGrpSpPr>
      <p:grpSpPr>
        <a:xfrm>
          <a:off x="0" y="0"/>
          <a:ext cx="0" cy="0"/>
          <a:chOff x="0" y="0"/>
          <a:chExt cx="0" cy="0"/>
        </a:xfrm>
      </p:grpSpPr>
      <p:grpSp>
        <p:nvGrpSpPr>
          <p:cNvPr id="2" name="Group 2"/>
          <p:cNvGrpSpPr/>
          <p:nvPr/>
        </p:nvGrpSpPr>
        <p:grpSpPr>
          <a:xfrm rot="0">
            <a:off x="0" y="975195"/>
            <a:ext cx="4450490" cy="8914306"/>
            <a:chOff x="0" y="0"/>
            <a:chExt cx="5933987" cy="11885741"/>
          </a:xfrm>
        </p:grpSpPr>
        <p:sp>
          <p:nvSpPr>
            <p:cNvPr id="3" name="Freeform 3"/>
            <p:cNvSpPr/>
            <p:nvPr/>
          </p:nvSpPr>
          <p:spPr>
            <a:xfrm>
              <a:off x="0" y="0"/>
              <a:ext cx="5933948" cy="11885803"/>
            </a:xfrm>
            <a:custGeom>
              <a:avLst/>
              <a:gdLst/>
              <a:ahLst/>
              <a:cxnLst/>
              <a:rect l="l" t="t" r="r" b="b"/>
              <a:pathLst>
                <a:path w="5933948" h="11885803">
                  <a:moveTo>
                    <a:pt x="0" y="0"/>
                  </a:moveTo>
                  <a:lnTo>
                    <a:pt x="5933948" y="0"/>
                  </a:lnTo>
                  <a:lnTo>
                    <a:pt x="5933948" y="11885803"/>
                  </a:lnTo>
                  <a:lnTo>
                    <a:pt x="0" y="11885803"/>
                  </a:lnTo>
                  <a:lnTo>
                    <a:pt x="0" y="0"/>
                  </a:lnTo>
                  <a:close/>
                </a:path>
              </a:pathLst>
            </a:custGeom>
            <a:blipFill>
              <a:blip r:embed="rId1"/>
              <a:stretch>
                <a:fillRect l="-33" r="-33"/>
              </a:stretch>
            </a:blipFill>
          </p:spPr>
        </p:sp>
      </p:grpSp>
      <p:grpSp>
        <p:nvGrpSpPr>
          <p:cNvPr id="4" name="Group 4"/>
          <p:cNvGrpSpPr/>
          <p:nvPr/>
        </p:nvGrpSpPr>
        <p:grpSpPr>
          <a:xfrm rot="0">
            <a:off x="0" y="975195"/>
            <a:ext cx="4460621" cy="8986231"/>
            <a:chOff x="0" y="0"/>
            <a:chExt cx="5947495" cy="11981641"/>
          </a:xfrm>
        </p:grpSpPr>
        <p:sp>
          <p:nvSpPr>
            <p:cNvPr id="5" name="Freeform 5"/>
            <p:cNvSpPr/>
            <p:nvPr/>
          </p:nvSpPr>
          <p:spPr>
            <a:xfrm>
              <a:off x="0" y="0"/>
              <a:ext cx="5947537" cy="11981688"/>
            </a:xfrm>
            <a:custGeom>
              <a:avLst/>
              <a:gdLst/>
              <a:ahLst/>
              <a:cxnLst/>
              <a:rect l="l" t="t" r="r" b="b"/>
              <a:pathLst>
                <a:path w="5947537" h="11981688">
                  <a:moveTo>
                    <a:pt x="0" y="0"/>
                  </a:moveTo>
                  <a:lnTo>
                    <a:pt x="5947537" y="0"/>
                  </a:lnTo>
                  <a:lnTo>
                    <a:pt x="5947537" y="11981688"/>
                  </a:lnTo>
                  <a:lnTo>
                    <a:pt x="0" y="11981688"/>
                  </a:lnTo>
                  <a:lnTo>
                    <a:pt x="0" y="0"/>
                  </a:lnTo>
                  <a:close/>
                </a:path>
              </a:pathLst>
            </a:custGeom>
            <a:blipFill>
              <a:blip r:embed="rId2"/>
              <a:stretch>
                <a:fillRect l="-2513" r="-2513"/>
              </a:stretch>
            </a:blipFill>
          </p:spPr>
        </p:sp>
      </p:grpSp>
      <p:grpSp>
        <p:nvGrpSpPr>
          <p:cNvPr id="6" name="Group 6"/>
          <p:cNvGrpSpPr/>
          <p:nvPr/>
        </p:nvGrpSpPr>
        <p:grpSpPr>
          <a:xfrm rot="0">
            <a:off x="0" y="9635852"/>
            <a:ext cx="18288000" cy="762840"/>
            <a:chOff x="0" y="0"/>
            <a:chExt cx="24384000" cy="1017120"/>
          </a:xfrm>
        </p:grpSpPr>
        <p:sp>
          <p:nvSpPr>
            <p:cNvPr id="7" name="Freeform 7"/>
            <p:cNvSpPr/>
            <p:nvPr/>
          </p:nvSpPr>
          <p:spPr>
            <a:xfrm>
              <a:off x="0" y="0"/>
              <a:ext cx="24384000" cy="1017143"/>
            </a:xfrm>
            <a:custGeom>
              <a:avLst/>
              <a:gdLst/>
              <a:ahLst/>
              <a:cxnLst/>
              <a:rect l="l" t="t" r="r" b="b"/>
              <a:pathLst>
                <a:path w="24384000" h="1017143">
                  <a:moveTo>
                    <a:pt x="0" y="0"/>
                  </a:moveTo>
                  <a:lnTo>
                    <a:pt x="24384000" y="0"/>
                  </a:lnTo>
                  <a:lnTo>
                    <a:pt x="24384000" y="1017143"/>
                  </a:lnTo>
                  <a:lnTo>
                    <a:pt x="0" y="1017143"/>
                  </a:lnTo>
                  <a:lnTo>
                    <a:pt x="0" y="0"/>
                  </a:lnTo>
                  <a:close/>
                </a:path>
              </a:pathLst>
            </a:custGeom>
            <a:blipFill>
              <a:blip r:embed="rId3"/>
              <a:stretch>
                <a:fillRect t="-7289" b="-7287"/>
              </a:stretch>
            </a:blipFill>
          </p:spPr>
        </p:sp>
      </p:grpSp>
      <p:grpSp>
        <p:nvGrpSpPr>
          <p:cNvPr id="8" name="Group 8"/>
          <p:cNvGrpSpPr/>
          <p:nvPr/>
        </p:nvGrpSpPr>
        <p:grpSpPr>
          <a:xfrm rot="0">
            <a:off x="9551906" y="745374"/>
            <a:ext cx="3628048" cy="3292539"/>
            <a:chOff x="0" y="0"/>
            <a:chExt cx="4837397" cy="4390052"/>
          </a:xfrm>
        </p:grpSpPr>
        <p:sp>
          <p:nvSpPr>
            <p:cNvPr id="9" name="Freeform 9"/>
            <p:cNvSpPr/>
            <p:nvPr/>
          </p:nvSpPr>
          <p:spPr>
            <a:xfrm>
              <a:off x="0" y="0"/>
              <a:ext cx="4837430" cy="4390009"/>
            </a:xfrm>
            <a:custGeom>
              <a:avLst/>
              <a:gdLst/>
              <a:ahLst/>
              <a:cxnLst/>
              <a:rect l="l" t="t" r="r" b="b"/>
              <a:pathLst>
                <a:path w="4837430" h="4390009">
                  <a:moveTo>
                    <a:pt x="0" y="0"/>
                  </a:moveTo>
                  <a:lnTo>
                    <a:pt x="4837430" y="0"/>
                  </a:lnTo>
                  <a:lnTo>
                    <a:pt x="4837430" y="4390009"/>
                  </a:lnTo>
                  <a:lnTo>
                    <a:pt x="0" y="4390009"/>
                  </a:lnTo>
                  <a:lnTo>
                    <a:pt x="0" y="0"/>
                  </a:lnTo>
                  <a:close/>
                </a:path>
              </a:pathLst>
            </a:custGeom>
            <a:blipFill>
              <a:blip r:embed="rId4"/>
              <a:stretch>
                <a:fillRect t="-41" b="-42"/>
              </a:stretch>
            </a:blipFill>
          </p:spPr>
        </p:sp>
      </p:grpSp>
      <p:grpSp>
        <p:nvGrpSpPr>
          <p:cNvPr id="10" name="Group 10"/>
          <p:cNvGrpSpPr/>
          <p:nvPr/>
        </p:nvGrpSpPr>
        <p:grpSpPr>
          <a:xfrm rot="0">
            <a:off x="7004429" y="4365981"/>
            <a:ext cx="8723002" cy="4941802"/>
            <a:chOff x="0" y="0"/>
            <a:chExt cx="11630669" cy="6589069"/>
          </a:xfrm>
        </p:grpSpPr>
        <p:sp>
          <p:nvSpPr>
            <p:cNvPr id="11" name="Freeform 11"/>
            <p:cNvSpPr/>
            <p:nvPr/>
          </p:nvSpPr>
          <p:spPr>
            <a:xfrm>
              <a:off x="0" y="0"/>
              <a:ext cx="11630669" cy="6589069"/>
            </a:xfrm>
            <a:custGeom>
              <a:avLst/>
              <a:gdLst/>
              <a:ahLst/>
              <a:cxnLst/>
              <a:rect l="l" t="t" r="r" b="b"/>
              <a:pathLst>
                <a:path w="11630669" h="6589069">
                  <a:moveTo>
                    <a:pt x="0" y="0"/>
                  </a:moveTo>
                  <a:lnTo>
                    <a:pt x="11630669" y="0"/>
                  </a:lnTo>
                  <a:lnTo>
                    <a:pt x="11630669" y="6589069"/>
                  </a:lnTo>
                  <a:lnTo>
                    <a:pt x="0" y="6589069"/>
                  </a:lnTo>
                  <a:close/>
                </a:path>
              </a:pathLst>
            </a:custGeom>
            <a:solidFill>
              <a:srgbClr val="000000">
                <a:alpha val="0"/>
              </a:srgbClr>
            </a:solidFill>
          </p:spPr>
        </p:sp>
        <p:sp>
          <p:nvSpPr>
            <p:cNvPr id="12" name="TextBox 12"/>
            <p:cNvSpPr txBox="1"/>
            <p:nvPr/>
          </p:nvSpPr>
          <p:spPr>
            <a:xfrm>
              <a:off x="0" y="-152400"/>
              <a:ext cx="11630669" cy="6741469"/>
            </a:xfrm>
            <a:prstGeom prst="rect">
              <a:avLst/>
            </a:prstGeom>
          </p:spPr>
          <p:txBody>
            <a:bodyPr lIns="0" tIns="0" rIns="0" bIns="0" rtlCol="0" anchor="t"/>
            <a:lstStyle/>
            <a:p>
              <a:pPr algn="ctr">
                <a:lnSpc>
                  <a:spcPts val="7490"/>
                </a:lnSpc>
              </a:pPr>
              <a:r>
                <a:rPr lang="en-US" sz="4800" b="1">
                  <a:solidFill>
                    <a:srgbClr val="F5FFFB"/>
                  </a:solidFill>
                  <a:latin typeface="Arial Unicode Bold" panose="020B0704020202020204" charset="-122"/>
                  <a:ea typeface="Arial Unicode Bold" panose="020B0704020202020204" charset="-122"/>
                  <a:cs typeface="Arial Unicode Bold" panose="020B0704020202020204" charset="-122"/>
                  <a:sym typeface="Arial Unicode Bold" panose="020B0704020202020204" charset="-122"/>
                </a:rPr>
                <a:t>Làm game theo chuyển động </a:t>
              </a:r>
              <a:endParaRPr lang="en-US" sz="4800" b="1">
                <a:solidFill>
                  <a:srgbClr val="F5FFFB"/>
                </a:solidFill>
                <a:latin typeface="Arial Unicode Bold" panose="020B0704020202020204" charset="-122"/>
                <a:ea typeface="Arial Unicode Bold" panose="020B0704020202020204" charset="-122"/>
                <a:cs typeface="Arial Unicode Bold" panose="020B0704020202020204" charset="-122"/>
                <a:sym typeface="Arial Unicode Bold" panose="020B0704020202020204" charset="-122"/>
              </a:endParaRPr>
            </a:p>
            <a:p>
              <a:pPr algn="ctr">
                <a:lnSpc>
                  <a:spcPts val="5965"/>
                </a:lnSpc>
              </a:pPr>
              <a:r>
                <a:rPr lang="en-US" sz="3600">
                  <a:solidFill>
                    <a:srgbClr val="F5FFFB"/>
                  </a:solidFill>
                  <a:latin typeface="Arial" panose="020B0604020202020204"/>
                  <a:ea typeface="Arial" panose="020B0604020202020204"/>
                  <a:cs typeface="Arial" panose="020B0604020202020204"/>
                  <a:sym typeface="Arial" panose="020B0604020202020204"/>
                </a:rPr>
                <a:t>	Giảng viên: ThS. Lê Trung Hiếu </a:t>
              </a:r>
              <a:endParaRPr lang="en-US" sz="3600">
                <a:solidFill>
                  <a:srgbClr val="F5FFFB"/>
                </a:solidFill>
                <a:latin typeface="Arial" panose="020B0604020202020204"/>
                <a:ea typeface="Arial" panose="020B0604020202020204"/>
                <a:cs typeface="Arial" panose="020B0604020202020204"/>
                <a:sym typeface="Arial" panose="020B0604020202020204"/>
              </a:endParaRPr>
            </a:p>
            <a:p>
              <a:pPr algn="ctr">
                <a:lnSpc>
                  <a:spcPts val="5965"/>
                </a:lnSpc>
              </a:pPr>
              <a:r>
                <a:rPr lang="en-US" sz="3600">
                  <a:solidFill>
                    <a:srgbClr val="F5FFFB"/>
                  </a:solidFill>
                  <a:latin typeface="Arial" panose="020B0604020202020204"/>
                  <a:ea typeface="Arial" panose="020B0604020202020204"/>
                  <a:cs typeface="Arial" panose="020B0604020202020204"/>
                  <a:sym typeface="Arial" panose="020B0604020202020204"/>
                </a:rPr>
                <a:t>Nhóm 8</a:t>
              </a:r>
              <a:endParaRPr lang="en-US" sz="3600">
                <a:solidFill>
                  <a:srgbClr val="F5FFFB"/>
                </a:solidFill>
                <a:latin typeface="Arial" panose="020B0604020202020204"/>
                <a:ea typeface="Arial" panose="020B0604020202020204"/>
                <a:cs typeface="Arial" panose="020B0604020202020204"/>
                <a:sym typeface="Arial" panose="020B0604020202020204"/>
              </a:endParaRPr>
            </a:p>
            <a:p>
              <a:pPr algn="ctr">
                <a:lnSpc>
                  <a:spcPts val="5965"/>
                </a:lnSpc>
              </a:pPr>
              <a:r>
                <a:rPr lang="en-US" sz="3600">
                  <a:solidFill>
                    <a:srgbClr val="F5FFFB"/>
                  </a:solidFill>
                  <a:latin typeface="Arial" panose="020B0604020202020204"/>
                  <a:ea typeface="Arial" panose="020B0604020202020204"/>
                  <a:cs typeface="Arial" panose="020B0604020202020204"/>
                  <a:sym typeface="Arial" panose="020B0604020202020204"/>
                </a:rPr>
                <a:t>Bùi Khánh Hòa</a:t>
              </a:r>
              <a:endParaRPr lang="en-US" sz="3600">
                <a:solidFill>
                  <a:srgbClr val="F5FFFB"/>
                </a:solidFill>
                <a:latin typeface="Arial" panose="020B0604020202020204"/>
                <a:ea typeface="Arial" panose="020B0604020202020204"/>
                <a:cs typeface="Arial" panose="020B0604020202020204"/>
                <a:sym typeface="Arial" panose="020B0604020202020204"/>
              </a:endParaRPr>
            </a:p>
            <a:p>
              <a:pPr algn="ctr">
                <a:lnSpc>
                  <a:spcPts val="5965"/>
                </a:lnSpc>
              </a:pPr>
              <a:r>
                <a:rPr lang="en-US" sz="3600">
                  <a:solidFill>
                    <a:srgbClr val="F5FFFB"/>
                  </a:solidFill>
                  <a:latin typeface="Arial" panose="020B0604020202020204"/>
                  <a:ea typeface="Arial" panose="020B0604020202020204"/>
                  <a:cs typeface="Arial" panose="020B0604020202020204"/>
                  <a:sym typeface="Arial" panose="020B0604020202020204"/>
                </a:rPr>
                <a:t>Lưu Anh Tú</a:t>
              </a:r>
              <a:endParaRPr lang="en-US" sz="3600">
                <a:solidFill>
                  <a:srgbClr val="F5FFFB"/>
                </a:solidFill>
                <a:latin typeface="Arial" panose="020B0604020202020204"/>
                <a:ea typeface="Arial" panose="020B0604020202020204"/>
                <a:cs typeface="Arial" panose="020B0604020202020204"/>
                <a:sym typeface="Arial" panose="020B0604020202020204"/>
              </a:endParaRPr>
            </a:p>
            <a:p>
              <a:pPr algn="ctr">
                <a:lnSpc>
                  <a:spcPts val="5965"/>
                </a:lnSpc>
              </a:pPr>
              <a:r>
                <a:rPr lang="en-US" sz="3600">
                  <a:solidFill>
                    <a:srgbClr val="F5FFFB"/>
                  </a:solidFill>
                  <a:latin typeface="Arial" panose="020B0604020202020204"/>
                  <a:ea typeface="Arial" panose="020B0604020202020204"/>
                  <a:cs typeface="Arial" panose="020B0604020202020204"/>
                  <a:sym typeface="Arial" panose="020B0604020202020204"/>
                </a:rPr>
                <a:t>Nguyễn Vũ Phúc</a:t>
              </a:r>
              <a:endParaRPr lang="en-US" sz="3600">
                <a:solidFill>
                  <a:srgbClr val="F5FFFB"/>
                </a:solidFill>
                <a:latin typeface="Arial" panose="020B0604020202020204"/>
                <a:ea typeface="Arial" panose="020B0604020202020204"/>
                <a:cs typeface="Arial" panose="020B0604020202020204"/>
                <a:sym typeface="Arial" panose="020B0604020202020204"/>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9635852"/>
            <a:ext cx="18288000" cy="651139"/>
          </a:xfrm>
          <a:custGeom>
            <a:avLst/>
            <a:gdLst/>
            <a:ahLst/>
            <a:cxnLst/>
            <a:rect l="l" t="t" r="r" b="b"/>
            <a:pathLst>
              <a:path w="18288000" h="651139">
                <a:moveTo>
                  <a:pt x="0" y="0"/>
                </a:moveTo>
                <a:lnTo>
                  <a:pt x="18288000" y="0"/>
                </a:lnTo>
                <a:lnTo>
                  <a:pt x="18288000" y="651138"/>
                </a:lnTo>
                <a:lnTo>
                  <a:pt x="0" y="651138"/>
                </a:lnTo>
                <a:lnTo>
                  <a:pt x="0" y="0"/>
                </a:lnTo>
                <a:close/>
              </a:path>
            </a:pathLst>
          </a:custGeom>
          <a:blipFill>
            <a:blip r:embed="rId1"/>
            <a:stretch>
              <a:fillRect t="-16703" b="-16703"/>
            </a:stretch>
          </a:blipFill>
        </p:spPr>
      </p:sp>
      <p:sp>
        <p:nvSpPr>
          <p:cNvPr id="3" name="Freeform 3"/>
          <p:cNvSpPr/>
          <p:nvPr/>
        </p:nvSpPr>
        <p:spPr>
          <a:xfrm>
            <a:off x="15468600" y="237106"/>
            <a:ext cx="2057400" cy="1763144"/>
          </a:xfrm>
          <a:custGeom>
            <a:avLst/>
            <a:gdLst/>
            <a:ahLst/>
            <a:cxnLst/>
            <a:rect l="l" t="t" r="r" b="b"/>
            <a:pathLst>
              <a:path w="2057400" h="1763144">
                <a:moveTo>
                  <a:pt x="0" y="0"/>
                </a:moveTo>
                <a:lnTo>
                  <a:pt x="2057400" y="0"/>
                </a:lnTo>
                <a:lnTo>
                  <a:pt x="2057400" y="1763144"/>
                </a:lnTo>
                <a:lnTo>
                  <a:pt x="0" y="1763144"/>
                </a:lnTo>
                <a:lnTo>
                  <a:pt x="0" y="0"/>
                </a:lnTo>
                <a:close/>
              </a:path>
            </a:pathLst>
          </a:custGeom>
          <a:blipFill>
            <a:blip r:embed="rId2"/>
            <a:stretch>
              <a:fillRect/>
            </a:stretch>
          </a:blipFill>
        </p:spPr>
      </p:sp>
      <p:sp>
        <p:nvSpPr>
          <p:cNvPr id="4" name="Freeform 4"/>
          <p:cNvSpPr/>
          <p:nvPr/>
        </p:nvSpPr>
        <p:spPr>
          <a:xfrm>
            <a:off x="533400" y="1714557"/>
            <a:ext cx="12681842" cy="37786"/>
          </a:xfrm>
          <a:custGeom>
            <a:avLst/>
            <a:gdLst/>
            <a:ahLst/>
            <a:cxnLst/>
            <a:rect l="l" t="t" r="r" b="b"/>
            <a:pathLst>
              <a:path w="12681842" h="37786">
                <a:moveTo>
                  <a:pt x="0" y="0"/>
                </a:moveTo>
                <a:lnTo>
                  <a:pt x="12681842" y="0"/>
                </a:lnTo>
                <a:lnTo>
                  <a:pt x="12681842" y="37786"/>
                </a:lnTo>
                <a:lnTo>
                  <a:pt x="0" y="37786"/>
                </a:lnTo>
                <a:lnTo>
                  <a:pt x="0" y="0"/>
                </a:lnTo>
                <a:close/>
              </a:path>
            </a:pathLst>
          </a:custGeom>
          <a:blipFill>
            <a:blip r:embed="rId3"/>
            <a:stretch>
              <a:fillRect/>
            </a:stretch>
          </a:blipFill>
        </p:spPr>
      </p:sp>
      <p:sp>
        <p:nvSpPr>
          <p:cNvPr id="5" name="Freeform 5"/>
          <p:cNvSpPr/>
          <p:nvPr/>
        </p:nvSpPr>
        <p:spPr>
          <a:xfrm>
            <a:off x="5318303" y="2000250"/>
            <a:ext cx="9377304" cy="7396348"/>
          </a:xfrm>
          <a:custGeom>
            <a:avLst/>
            <a:gdLst/>
            <a:ahLst/>
            <a:cxnLst/>
            <a:rect l="l" t="t" r="r" b="b"/>
            <a:pathLst>
              <a:path w="9377304" h="7396348">
                <a:moveTo>
                  <a:pt x="0" y="0"/>
                </a:moveTo>
                <a:lnTo>
                  <a:pt x="9377304" y="0"/>
                </a:lnTo>
                <a:lnTo>
                  <a:pt x="9377304" y="7396348"/>
                </a:lnTo>
                <a:lnTo>
                  <a:pt x="0" y="7396348"/>
                </a:lnTo>
                <a:lnTo>
                  <a:pt x="0" y="0"/>
                </a:lnTo>
                <a:close/>
              </a:path>
            </a:pathLst>
          </a:custGeom>
          <a:blipFill>
            <a:blip r:embed="rId4"/>
            <a:stretch>
              <a:fillRect/>
            </a:stretch>
          </a:blipFill>
        </p:spPr>
      </p:sp>
      <p:sp>
        <p:nvSpPr>
          <p:cNvPr id="6" name="TextBox 6"/>
          <p:cNvSpPr txBox="1"/>
          <p:nvPr/>
        </p:nvSpPr>
        <p:spPr>
          <a:xfrm>
            <a:off x="588264" y="675989"/>
            <a:ext cx="3855910" cy="755752"/>
          </a:xfrm>
          <a:prstGeom prst="rect">
            <a:avLst/>
          </a:prstGeom>
        </p:spPr>
        <p:txBody>
          <a:bodyPr lIns="0" tIns="0" rIns="0" bIns="0" rtlCol="0" anchor="t">
            <a:spAutoFit/>
          </a:bodyPr>
          <a:lstStyle/>
          <a:p>
            <a:pPr algn="l">
              <a:lnSpc>
                <a:spcPts val="5595"/>
              </a:lnSpc>
            </a:pPr>
            <a:r>
              <a:rPr lang="en-US" sz="3995" b="1">
                <a:solidFill>
                  <a:srgbClr val="1F409A"/>
                </a:solidFill>
                <a:latin typeface="Arial Bold" panose="020B0802020202020204"/>
                <a:ea typeface="Arial Bold" panose="020B0802020202020204"/>
                <a:cs typeface="Arial Bold" panose="020B0802020202020204"/>
                <a:sym typeface="Arial Bold" panose="020B0802020202020204"/>
              </a:rPr>
              <a:t>Kết quả</a:t>
            </a:r>
            <a:endParaRPr lang="en-US" sz="3995" b="1">
              <a:solidFill>
                <a:srgbClr val="1F409A"/>
              </a:solidFill>
              <a:latin typeface="Arial Bold" panose="020B0802020202020204"/>
              <a:ea typeface="Arial Bold" panose="020B0802020202020204"/>
              <a:cs typeface="Arial Bold" panose="020B0802020202020204"/>
              <a:sym typeface="Arial Bold" panose="020B0802020202020204"/>
            </a:endParaRPr>
          </a:p>
        </p:txBody>
      </p:sp>
      <p:sp>
        <p:nvSpPr>
          <p:cNvPr id="7" name="TextBox 7"/>
          <p:cNvSpPr txBox="1"/>
          <p:nvPr/>
        </p:nvSpPr>
        <p:spPr>
          <a:xfrm>
            <a:off x="948509" y="2168883"/>
            <a:ext cx="3495665" cy="1460602"/>
          </a:xfrm>
          <a:prstGeom prst="rect">
            <a:avLst/>
          </a:prstGeom>
        </p:spPr>
        <p:txBody>
          <a:bodyPr lIns="0" tIns="0" rIns="0" bIns="0" rtlCol="0" anchor="t">
            <a:spAutoFit/>
          </a:bodyPr>
          <a:lstStyle/>
          <a:p>
            <a:pPr algn="ctr">
              <a:lnSpc>
                <a:spcPts val="5595"/>
              </a:lnSpc>
              <a:spcBef>
                <a:spcPct val="0"/>
              </a:spcBef>
            </a:pPr>
            <a:r>
              <a:rPr lang="en-US" sz="3995" b="1">
                <a:solidFill>
                  <a:srgbClr val="000000"/>
                </a:solidFill>
                <a:latin typeface="Arial Bold" panose="020B0802020202020204"/>
                <a:ea typeface="Arial Bold" panose="020B0802020202020204"/>
                <a:cs typeface="Arial Bold" panose="020B0802020202020204"/>
                <a:sym typeface="Arial Bold" panose="020B0802020202020204"/>
              </a:rPr>
              <a:t>Giao diện độ khó</a:t>
            </a:r>
            <a:endParaRPr lang="en-US" sz="3995" b="1">
              <a:solidFill>
                <a:srgbClr val="000000"/>
              </a:solidFill>
              <a:latin typeface="Arial Bold" panose="020B0802020202020204"/>
              <a:ea typeface="Arial Bold" panose="020B0802020202020204"/>
              <a:cs typeface="Arial Bold" panose="020B0802020202020204"/>
              <a:sym typeface="Arial Bold" panose="020B0802020202020204"/>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9635852"/>
            <a:ext cx="18288000" cy="651139"/>
          </a:xfrm>
          <a:custGeom>
            <a:avLst/>
            <a:gdLst/>
            <a:ahLst/>
            <a:cxnLst/>
            <a:rect l="l" t="t" r="r" b="b"/>
            <a:pathLst>
              <a:path w="18288000" h="651139">
                <a:moveTo>
                  <a:pt x="0" y="0"/>
                </a:moveTo>
                <a:lnTo>
                  <a:pt x="18288000" y="0"/>
                </a:lnTo>
                <a:lnTo>
                  <a:pt x="18288000" y="651138"/>
                </a:lnTo>
                <a:lnTo>
                  <a:pt x="0" y="651138"/>
                </a:lnTo>
                <a:lnTo>
                  <a:pt x="0" y="0"/>
                </a:lnTo>
                <a:close/>
              </a:path>
            </a:pathLst>
          </a:custGeom>
          <a:blipFill>
            <a:blip r:embed="rId1"/>
            <a:stretch>
              <a:fillRect t="-16703" b="-16703"/>
            </a:stretch>
          </a:blipFill>
        </p:spPr>
      </p:sp>
      <p:sp>
        <p:nvSpPr>
          <p:cNvPr id="3" name="Freeform 3"/>
          <p:cNvSpPr/>
          <p:nvPr/>
        </p:nvSpPr>
        <p:spPr>
          <a:xfrm>
            <a:off x="15468600" y="237106"/>
            <a:ext cx="2057400" cy="1763144"/>
          </a:xfrm>
          <a:custGeom>
            <a:avLst/>
            <a:gdLst/>
            <a:ahLst/>
            <a:cxnLst/>
            <a:rect l="l" t="t" r="r" b="b"/>
            <a:pathLst>
              <a:path w="2057400" h="1763144">
                <a:moveTo>
                  <a:pt x="0" y="0"/>
                </a:moveTo>
                <a:lnTo>
                  <a:pt x="2057400" y="0"/>
                </a:lnTo>
                <a:lnTo>
                  <a:pt x="2057400" y="1763144"/>
                </a:lnTo>
                <a:lnTo>
                  <a:pt x="0" y="1763144"/>
                </a:lnTo>
                <a:lnTo>
                  <a:pt x="0" y="0"/>
                </a:lnTo>
                <a:close/>
              </a:path>
            </a:pathLst>
          </a:custGeom>
          <a:blipFill>
            <a:blip r:embed="rId2"/>
            <a:stretch>
              <a:fillRect/>
            </a:stretch>
          </a:blipFill>
        </p:spPr>
      </p:sp>
      <p:sp>
        <p:nvSpPr>
          <p:cNvPr id="4" name="Freeform 4"/>
          <p:cNvSpPr/>
          <p:nvPr/>
        </p:nvSpPr>
        <p:spPr>
          <a:xfrm>
            <a:off x="533400" y="1714557"/>
            <a:ext cx="12681842" cy="37786"/>
          </a:xfrm>
          <a:custGeom>
            <a:avLst/>
            <a:gdLst/>
            <a:ahLst/>
            <a:cxnLst/>
            <a:rect l="l" t="t" r="r" b="b"/>
            <a:pathLst>
              <a:path w="12681842" h="37786">
                <a:moveTo>
                  <a:pt x="0" y="0"/>
                </a:moveTo>
                <a:lnTo>
                  <a:pt x="12681842" y="0"/>
                </a:lnTo>
                <a:lnTo>
                  <a:pt x="12681842" y="37786"/>
                </a:lnTo>
                <a:lnTo>
                  <a:pt x="0" y="37786"/>
                </a:lnTo>
                <a:lnTo>
                  <a:pt x="0" y="0"/>
                </a:lnTo>
                <a:close/>
              </a:path>
            </a:pathLst>
          </a:custGeom>
          <a:blipFill>
            <a:blip r:embed="rId3"/>
            <a:stretch>
              <a:fillRect/>
            </a:stretch>
          </a:blipFill>
        </p:spPr>
      </p:sp>
      <p:sp>
        <p:nvSpPr>
          <p:cNvPr id="5" name="Freeform 5"/>
          <p:cNvSpPr/>
          <p:nvPr/>
        </p:nvSpPr>
        <p:spPr>
          <a:xfrm>
            <a:off x="4990312" y="2303171"/>
            <a:ext cx="11838517" cy="6955129"/>
          </a:xfrm>
          <a:custGeom>
            <a:avLst/>
            <a:gdLst/>
            <a:ahLst/>
            <a:cxnLst/>
            <a:rect l="l" t="t" r="r" b="b"/>
            <a:pathLst>
              <a:path w="11838517" h="6955129">
                <a:moveTo>
                  <a:pt x="0" y="0"/>
                </a:moveTo>
                <a:lnTo>
                  <a:pt x="11838517" y="0"/>
                </a:lnTo>
                <a:lnTo>
                  <a:pt x="11838517" y="6955129"/>
                </a:lnTo>
                <a:lnTo>
                  <a:pt x="0" y="6955129"/>
                </a:lnTo>
                <a:lnTo>
                  <a:pt x="0" y="0"/>
                </a:lnTo>
                <a:close/>
              </a:path>
            </a:pathLst>
          </a:custGeom>
          <a:blipFill>
            <a:blip r:embed="rId4"/>
            <a:stretch>
              <a:fillRect/>
            </a:stretch>
          </a:blipFill>
        </p:spPr>
      </p:sp>
      <p:sp>
        <p:nvSpPr>
          <p:cNvPr id="6" name="TextBox 6"/>
          <p:cNvSpPr txBox="1"/>
          <p:nvPr/>
        </p:nvSpPr>
        <p:spPr>
          <a:xfrm>
            <a:off x="588264" y="675989"/>
            <a:ext cx="3855910" cy="716915"/>
          </a:xfrm>
          <a:prstGeom prst="rect">
            <a:avLst/>
          </a:prstGeom>
        </p:spPr>
        <p:txBody>
          <a:bodyPr lIns="0" tIns="0" rIns="0" bIns="0" rtlCol="0" anchor="t">
            <a:spAutoFit/>
          </a:bodyPr>
          <a:lstStyle/>
          <a:p>
            <a:pPr algn="l">
              <a:lnSpc>
                <a:spcPts val="5595"/>
              </a:lnSpc>
            </a:pPr>
            <a:r>
              <a:rPr lang="en-US" sz="3995" b="1">
                <a:solidFill>
                  <a:srgbClr val="1F409A"/>
                </a:solidFill>
                <a:latin typeface="Arial Bold" panose="020B0802020202020204"/>
                <a:ea typeface="Arial Bold" panose="020B0802020202020204"/>
                <a:cs typeface="Arial Bold" panose="020B0802020202020204"/>
                <a:sym typeface="Arial Bold" panose="020B0802020202020204"/>
              </a:rPr>
              <a:t>Kết </a:t>
            </a:r>
            <a:r>
              <a:rPr lang="vi-VN" altLang="en-US" sz="3995" b="1">
                <a:solidFill>
                  <a:srgbClr val="1F409A"/>
                </a:solidFill>
                <a:latin typeface="Arial Bold" panose="020B0802020202020204"/>
                <a:ea typeface="Arial Bold" panose="020B0802020202020204"/>
                <a:cs typeface="Arial Bold" panose="020B0802020202020204"/>
                <a:sym typeface="Arial Bold" panose="020B0802020202020204"/>
              </a:rPr>
              <a:t>quả</a:t>
            </a:r>
            <a:endParaRPr lang="vi-VN" altLang="en-US" sz="3995" b="1">
              <a:solidFill>
                <a:srgbClr val="1F409A"/>
              </a:solidFill>
              <a:latin typeface="Arial Bold" panose="020B0802020202020204"/>
              <a:ea typeface="Arial Bold" panose="020B0802020202020204"/>
              <a:cs typeface="Arial Bold" panose="020B0802020202020204"/>
              <a:sym typeface="Arial Bold" panose="020B0802020202020204"/>
            </a:endParaRPr>
          </a:p>
        </p:txBody>
      </p:sp>
      <p:sp>
        <p:nvSpPr>
          <p:cNvPr id="7" name="TextBox 7"/>
          <p:cNvSpPr txBox="1"/>
          <p:nvPr/>
        </p:nvSpPr>
        <p:spPr>
          <a:xfrm>
            <a:off x="948509" y="2168883"/>
            <a:ext cx="3495665" cy="1460602"/>
          </a:xfrm>
          <a:prstGeom prst="rect">
            <a:avLst/>
          </a:prstGeom>
        </p:spPr>
        <p:txBody>
          <a:bodyPr lIns="0" tIns="0" rIns="0" bIns="0" rtlCol="0" anchor="t">
            <a:spAutoFit/>
          </a:bodyPr>
          <a:lstStyle/>
          <a:p>
            <a:pPr algn="ctr">
              <a:lnSpc>
                <a:spcPts val="5595"/>
              </a:lnSpc>
              <a:spcBef>
                <a:spcPct val="0"/>
              </a:spcBef>
            </a:pPr>
            <a:r>
              <a:rPr lang="en-US" sz="3995" b="1">
                <a:solidFill>
                  <a:srgbClr val="000000"/>
                </a:solidFill>
                <a:latin typeface="Arial Bold" panose="020B0802020202020204"/>
                <a:ea typeface="Arial Bold" panose="020B0802020202020204"/>
                <a:cs typeface="Arial Bold" panose="020B0802020202020204"/>
                <a:sym typeface="Arial Bold" panose="020B0802020202020204"/>
              </a:rPr>
              <a:t>Giao diện bắt đầu trò chơi</a:t>
            </a:r>
            <a:endParaRPr lang="en-US" sz="3995" b="1">
              <a:solidFill>
                <a:srgbClr val="000000"/>
              </a:solidFill>
              <a:latin typeface="Arial Bold" panose="020B0802020202020204"/>
              <a:ea typeface="Arial Bold" panose="020B0802020202020204"/>
              <a:cs typeface="Arial Bold" panose="020B0802020202020204"/>
              <a:sym typeface="Arial Bold" panose="020B0802020202020204"/>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9635852"/>
            <a:ext cx="18288000" cy="651139"/>
          </a:xfrm>
          <a:custGeom>
            <a:avLst/>
            <a:gdLst/>
            <a:ahLst/>
            <a:cxnLst/>
            <a:rect l="l" t="t" r="r" b="b"/>
            <a:pathLst>
              <a:path w="18288000" h="651139">
                <a:moveTo>
                  <a:pt x="0" y="0"/>
                </a:moveTo>
                <a:lnTo>
                  <a:pt x="18288000" y="0"/>
                </a:lnTo>
                <a:lnTo>
                  <a:pt x="18288000" y="651138"/>
                </a:lnTo>
                <a:lnTo>
                  <a:pt x="0" y="651138"/>
                </a:lnTo>
                <a:lnTo>
                  <a:pt x="0" y="0"/>
                </a:lnTo>
                <a:close/>
              </a:path>
            </a:pathLst>
          </a:custGeom>
          <a:blipFill>
            <a:blip r:embed="rId1"/>
            <a:stretch>
              <a:fillRect t="-16703" b="-16703"/>
            </a:stretch>
          </a:blipFill>
        </p:spPr>
      </p:sp>
      <p:sp>
        <p:nvSpPr>
          <p:cNvPr id="3" name="Freeform 3"/>
          <p:cNvSpPr/>
          <p:nvPr/>
        </p:nvSpPr>
        <p:spPr>
          <a:xfrm>
            <a:off x="15468600" y="237106"/>
            <a:ext cx="2057400" cy="1763144"/>
          </a:xfrm>
          <a:custGeom>
            <a:avLst/>
            <a:gdLst/>
            <a:ahLst/>
            <a:cxnLst/>
            <a:rect l="l" t="t" r="r" b="b"/>
            <a:pathLst>
              <a:path w="2057400" h="1763144">
                <a:moveTo>
                  <a:pt x="0" y="0"/>
                </a:moveTo>
                <a:lnTo>
                  <a:pt x="2057400" y="0"/>
                </a:lnTo>
                <a:lnTo>
                  <a:pt x="2057400" y="1763144"/>
                </a:lnTo>
                <a:lnTo>
                  <a:pt x="0" y="1763144"/>
                </a:lnTo>
                <a:lnTo>
                  <a:pt x="0" y="0"/>
                </a:lnTo>
                <a:close/>
              </a:path>
            </a:pathLst>
          </a:custGeom>
          <a:blipFill>
            <a:blip r:embed="rId2"/>
            <a:stretch>
              <a:fillRect/>
            </a:stretch>
          </a:blipFill>
        </p:spPr>
      </p:sp>
      <p:sp>
        <p:nvSpPr>
          <p:cNvPr id="4" name="Freeform 4"/>
          <p:cNvSpPr/>
          <p:nvPr/>
        </p:nvSpPr>
        <p:spPr>
          <a:xfrm>
            <a:off x="533400" y="1714557"/>
            <a:ext cx="12681842" cy="37786"/>
          </a:xfrm>
          <a:custGeom>
            <a:avLst/>
            <a:gdLst/>
            <a:ahLst/>
            <a:cxnLst/>
            <a:rect l="l" t="t" r="r" b="b"/>
            <a:pathLst>
              <a:path w="12681842" h="37786">
                <a:moveTo>
                  <a:pt x="0" y="0"/>
                </a:moveTo>
                <a:lnTo>
                  <a:pt x="12681842" y="0"/>
                </a:lnTo>
                <a:lnTo>
                  <a:pt x="12681842" y="37786"/>
                </a:lnTo>
                <a:lnTo>
                  <a:pt x="0" y="37786"/>
                </a:lnTo>
                <a:lnTo>
                  <a:pt x="0" y="0"/>
                </a:lnTo>
                <a:close/>
              </a:path>
            </a:pathLst>
          </a:custGeom>
          <a:blipFill>
            <a:blip r:embed="rId3"/>
            <a:stretch>
              <a:fillRect/>
            </a:stretch>
          </a:blipFill>
        </p:spPr>
      </p:sp>
      <p:sp>
        <p:nvSpPr>
          <p:cNvPr id="5" name="TextBox 5"/>
          <p:cNvSpPr txBox="1"/>
          <p:nvPr/>
        </p:nvSpPr>
        <p:spPr>
          <a:xfrm>
            <a:off x="588264" y="675989"/>
            <a:ext cx="3855910" cy="716915"/>
          </a:xfrm>
          <a:prstGeom prst="rect">
            <a:avLst/>
          </a:prstGeom>
        </p:spPr>
        <p:txBody>
          <a:bodyPr lIns="0" tIns="0" rIns="0" bIns="0" rtlCol="0" anchor="t">
            <a:spAutoFit/>
          </a:bodyPr>
          <a:lstStyle/>
          <a:p>
            <a:pPr algn="l">
              <a:lnSpc>
                <a:spcPts val="5595"/>
              </a:lnSpc>
            </a:pPr>
            <a:r>
              <a:rPr lang="en-US" sz="3995" b="1">
                <a:solidFill>
                  <a:srgbClr val="1F409A"/>
                </a:solidFill>
                <a:latin typeface="Arial Bold" panose="020B0802020202020204"/>
                <a:ea typeface="Arial Bold" panose="020B0802020202020204"/>
                <a:cs typeface="Arial Bold" panose="020B0802020202020204"/>
                <a:sym typeface="Arial Bold" panose="020B0802020202020204"/>
              </a:rPr>
              <a:t>Kết </a:t>
            </a:r>
            <a:r>
              <a:rPr lang="vi-VN" altLang="en-US" sz="3995" b="1">
                <a:solidFill>
                  <a:srgbClr val="1F409A"/>
                </a:solidFill>
                <a:latin typeface="Arial Bold" panose="020B0802020202020204"/>
                <a:ea typeface="Arial Bold" panose="020B0802020202020204"/>
                <a:cs typeface="Arial Bold" panose="020B0802020202020204"/>
                <a:sym typeface="Arial Bold" panose="020B0802020202020204"/>
              </a:rPr>
              <a:t>luận</a:t>
            </a:r>
            <a:endParaRPr lang="vi-VN" altLang="en-US" sz="3995" b="1">
              <a:solidFill>
                <a:srgbClr val="1F409A"/>
              </a:solidFill>
              <a:latin typeface="Arial Bold" panose="020B0802020202020204"/>
              <a:ea typeface="Arial Bold" panose="020B0802020202020204"/>
              <a:cs typeface="Arial Bold" panose="020B0802020202020204"/>
              <a:sym typeface="Arial Bold" panose="020B0802020202020204"/>
            </a:endParaRPr>
          </a:p>
        </p:txBody>
      </p:sp>
      <p:sp>
        <p:nvSpPr>
          <p:cNvPr id="6" name="TextBox 6"/>
          <p:cNvSpPr txBox="1"/>
          <p:nvPr/>
        </p:nvSpPr>
        <p:spPr>
          <a:xfrm>
            <a:off x="706008" y="2114550"/>
            <a:ext cx="16875984" cy="7924952"/>
          </a:xfrm>
          <a:prstGeom prst="rect">
            <a:avLst/>
          </a:prstGeom>
        </p:spPr>
        <p:txBody>
          <a:bodyPr lIns="0" tIns="0" rIns="0" bIns="0" rtlCol="0" anchor="t">
            <a:spAutoFit/>
          </a:bodyPr>
          <a:lstStyle/>
          <a:p>
            <a:pPr algn="l">
              <a:lnSpc>
                <a:spcPts val="5245"/>
              </a:lnSpc>
            </a:pPr>
            <a:r>
              <a:rPr lang="en-US" sz="3495" b="1">
                <a:solidFill>
                  <a:srgbClr val="000000"/>
                </a:solidFill>
                <a:latin typeface="Arial Bold" panose="020B0802020202020204"/>
                <a:ea typeface="Arial Bold" panose="020B0802020202020204"/>
                <a:cs typeface="Arial Bold" panose="020B0802020202020204"/>
                <a:sym typeface="Arial Bold" panose="020B0802020202020204"/>
              </a:rPr>
              <a:t>Trong khuôn khổ đồ án môn học Xử lý ảnh đã được triển khai thành công với các mục tiêu cơ bản như:</a:t>
            </a:r>
            <a:endParaRPr lang="en-US" sz="3495" b="1">
              <a:solidFill>
                <a:srgbClr val="000000"/>
              </a:solidFill>
              <a:latin typeface="Arial Bold" panose="020B0802020202020204"/>
              <a:ea typeface="Arial Bold" panose="020B0802020202020204"/>
              <a:cs typeface="Arial Bold" panose="020B0802020202020204"/>
              <a:sym typeface="Arial Bold" panose="020B0802020202020204"/>
            </a:endParaRPr>
          </a:p>
          <a:p>
            <a:pPr marL="755015" lvl="1" indent="-377190" algn="l">
              <a:lnSpc>
                <a:spcPts val="5245"/>
              </a:lnSpc>
              <a:buFont typeface="Arial" panose="020B0604020202020204"/>
              <a:buChar char="•"/>
            </a:pPr>
            <a:r>
              <a:rPr lang="en-US" sz="3495" b="1">
                <a:solidFill>
                  <a:srgbClr val="000000"/>
                </a:solidFill>
                <a:latin typeface="Arial Bold" panose="020B0802020202020204"/>
                <a:ea typeface="Arial Bold" panose="020B0802020202020204"/>
                <a:cs typeface="Arial Bold" panose="020B0802020202020204"/>
                <a:sym typeface="Arial Bold" panose="020B0802020202020204"/>
              </a:rPr>
              <a:t>Ứng dụng công nghệ Med</a:t>
            </a:r>
            <a:r>
              <a:rPr lang="en-US" sz="3495" b="1">
                <a:solidFill>
                  <a:srgbClr val="000000"/>
                </a:solidFill>
                <a:latin typeface="Arial Bold" panose="020B0802020202020204"/>
                <a:ea typeface="Arial Bold" panose="020B0802020202020204"/>
                <a:cs typeface="Arial Bold" panose="020B0802020202020204"/>
                <a:sym typeface="Arial Bold" panose="020B0802020202020204"/>
              </a:rPr>
              <a:t>iaPipe để nhận diện tay và theo dõi chuyển động ngón tay thời gian thực.</a:t>
            </a:r>
            <a:endParaRPr lang="en-US" sz="3495" b="1">
              <a:solidFill>
                <a:srgbClr val="000000"/>
              </a:solidFill>
              <a:latin typeface="Arial Bold" panose="020B0802020202020204"/>
              <a:ea typeface="Arial Bold" panose="020B0802020202020204"/>
              <a:cs typeface="Arial Bold" panose="020B0802020202020204"/>
              <a:sym typeface="Arial Bold" panose="020B0802020202020204"/>
            </a:endParaRPr>
          </a:p>
          <a:p>
            <a:pPr marL="755015" lvl="1" indent="-377190" algn="l">
              <a:lnSpc>
                <a:spcPts val="5245"/>
              </a:lnSpc>
              <a:buFont typeface="Arial" panose="020B0604020202020204"/>
              <a:buChar char="•"/>
            </a:pPr>
            <a:r>
              <a:rPr lang="en-US" sz="3495" b="1">
                <a:solidFill>
                  <a:srgbClr val="000000"/>
                </a:solidFill>
                <a:latin typeface="Arial Bold" panose="020B0802020202020204"/>
                <a:ea typeface="Arial Bold" panose="020B0802020202020204"/>
                <a:cs typeface="Arial Bold" panose="020B0802020202020204"/>
                <a:sym typeface="Arial Bold" panose="020B0802020202020204"/>
              </a:rPr>
              <a:t>Tích hợp với thư viện OpenCV để xử lý hình ảnh từ webcam và xây dựng giao diện trò chơi.</a:t>
            </a:r>
            <a:endParaRPr lang="en-US" sz="3495" b="1">
              <a:solidFill>
                <a:srgbClr val="000000"/>
              </a:solidFill>
              <a:latin typeface="Arial Bold" panose="020B0802020202020204"/>
              <a:ea typeface="Arial Bold" panose="020B0802020202020204"/>
              <a:cs typeface="Arial Bold" panose="020B0802020202020204"/>
              <a:sym typeface="Arial Bold" panose="020B0802020202020204"/>
            </a:endParaRPr>
          </a:p>
          <a:p>
            <a:pPr marL="755015" lvl="1" indent="-377190" algn="l">
              <a:lnSpc>
                <a:spcPts val="5245"/>
              </a:lnSpc>
              <a:buFont typeface="Arial" panose="020B0604020202020204"/>
              <a:buChar char="•"/>
            </a:pPr>
            <a:r>
              <a:rPr lang="en-US" sz="3495" b="1">
                <a:solidFill>
                  <a:srgbClr val="000000"/>
                </a:solidFill>
                <a:latin typeface="Arial Bold" panose="020B0802020202020204"/>
                <a:ea typeface="Arial Bold" panose="020B0802020202020204"/>
                <a:cs typeface="Arial Bold" panose="020B0802020202020204"/>
                <a:sym typeface="Arial Bold" panose="020B0802020202020204"/>
              </a:rPr>
              <a:t>Hiện thực hóa tính năng điều khiển tâm ngắm và thực hiện hành động bắn chỉ bằng cử chỉ tay, giúp tăng tính tương tác và thú vị cho người chơi.</a:t>
            </a:r>
            <a:endParaRPr lang="en-US" sz="3495" b="1">
              <a:solidFill>
                <a:srgbClr val="000000"/>
              </a:solidFill>
              <a:latin typeface="Arial Bold" panose="020B0802020202020204"/>
              <a:ea typeface="Arial Bold" panose="020B0802020202020204"/>
              <a:cs typeface="Arial Bold" panose="020B0802020202020204"/>
              <a:sym typeface="Arial Bold" panose="020B0802020202020204"/>
            </a:endParaRPr>
          </a:p>
          <a:p>
            <a:pPr algn="l">
              <a:lnSpc>
                <a:spcPts val="5245"/>
              </a:lnSpc>
            </a:pPr>
            <a:r>
              <a:rPr lang="en-US" sz="3495" b="1">
                <a:solidFill>
                  <a:srgbClr val="000000"/>
                </a:solidFill>
                <a:latin typeface="Arial Bold" panose="020B0802020202020204"/>
                <a:ea typeface="Arial Bold" panose="020B0802020202020204"/>
                <a:cs typeface="Arial Bold" panose="020B0802020202020204"/>
                <a:sym typeface="Arial Bold" panose="020B0802020202020204"/>
              </a:rPr>
              <a:t>Kết quả đạt được cho thấy hệ thống hoạt động ổn định trong môi trường đơn giản, có khả năng nhận diện chính xác vị trí ngón tay và thực hiện bắn với độ trễ thấp.</a:t>
            </a:r>
            <a:endParaRPr lang="en-US" sz="3495" b="1">
              <a:solidFill>
                <a:srgbClr val="000000"/>
              </a:solidFill>
              <a:latin typeface="Arial Bold" panose="020B0802020202020204"/>
              <a:ea typeface="Arial Bold" panose="020B0802020202020204"/>
              <a:cs typeface="Arial Bold" panose="020B0802020202020204"/>
              <a:sym typeface="Arial Bold" panose="020B0802020202020204"/>
            </a:endParaRPr>
          </a:p>
          <a:p>
            <a:pPr algn="l">
              <a:lnSpc>
                <a:spcPts val="5245"/>
              </a:lnSpc>
            </a:p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07527"/>
        </a:solidFill>
        <a:effectLst/>
      </p:bgPr>
    </p:bg>
    <p:spTree>
      <p:nvGrpSpPr>
        <p:cNvPr id="1" name=""/>
        <p:cNvGrpSpPr/>
        <p:nvPr/>
      </p:nvGrpSpPr>
      <p:grpSpPr>
        <a:xfrm>
          <a:off x="0" y="0"/>
          <a:ext cx="0" cy="0"/>
          <a:chOff x="0" y="0"/>
          <a:chExt cx="0" cy="0"/>
        </a:xfrm>
      </p:grpSpPr>
      <p:sp>
        <p:nvSpPr>
          <p:cNvPr id="2" name="Freeform 2"/>
          <p:cNvSpPr/>
          <p:nvPr/>
        </p:nvSpPr>
        <p:spPr>
          <a:xfrm>
            <a:off x="5398008" y="952500"/>
            <a:ext cx="7491984" cy="5334000"/>
          </a:xfrm>
          <a:custGeom>
            <a:avLst/>
            <a:gdLst/>
            <a:ahLst/>
            <a:cxnLst/>
            <a:rect l="l" t="t" r="r" b="b"/>
            <a:pathLst>
              <a:path w="7491984" h="5334000">
                <a:moveTo>
                  <a:pt x="0" y="0"/>
                </a:moveTo>
                <a:lnTo>
                  <a:pt x="7491984" y="0"/>
                </a:lnTo>
                <a:lnTo>
                  <a:pt x="7491984" y="5334000"/>
                </a:lnTo>
                <a:lnTo>
                  <a:pt x="0" y="5334000"/>
                </a:lnTo>
                <a:lnTo>
                  <a:pt x="0" y="0"/>
                </a:lnTo>
                <a:close/>
              </a:path>
            </a:pathLst>
          </a:custGeom>
          <a:blipFill>
            <a:blip r:embed="rId1"/>
            <a:stretch>
              <a:fillRect t="-34285"/>
            </a:stretch>
          </a:blipFill>
        </p:spPr>
      </p:sp>
      <p:grpSp>
        <p:nvGrpSpPr>
          <p:cNvPr id="3" name="Group 3"/>
          <p:cNvGrpSpPr>
            <a:grpSpLocks noChangeAspect="1"/>
          </p:cNvGrpSpPr>
          <p:nvPr/>
        </p:nvGrpSpPr>
        <p:grpSpPr>
          <a:xfrm rot="0">
            <a:off x="5659822" y="5180971"/>
            <a:ext cx="7094325" cy="1978762"/>
            <a:chOff x="0" y="0"/>
            <a:chExt cx="7094322" cy="1978762"/>
          </a:xfrm>
        </p:grpSpPr>
        <p:sp>
          <p:nvSpPr>
            <p:cNvPr id="4" name="Freeform 4"/>
            <p:cNvSpPr/>
            <p:nvPr/>
          </p:nvSpPr>
          <p:spPr>
            <a:xfrm>
              <a:off x="-9779" y="0"/>
              <a:ext cx="7222744" cy="1979041"/>
            </a:xfrm>
            <a:custGeom>
              <a:avLst/>
              <a:gdLst/>
              <a:ahLst/>
              <a:cxnLst/>
              <a:rect l="l" t="t" r="r" b="b"/>
              <a:pathLst>
                <a:path w="7222744" h="1979041">
                  <a:moveTo>
                    <a:pt x="3804920" y="195834"/>
                  </a:moveTo>
                  <a:lnTo>
                    <a:pt x="3804920" y="195834"/>
                  </a:lnTo>
                  <a:cubicBezTo>
                    <a:pt x="3948176" y="195961"/>
                    <a:pt x="3757295" y="495173"/>
                    <a:pt x="3653790" y="603758"/>
                  </a:cubicBezTo>
                  <a:cubicBezTo>
                    <a:pt x="3582289" y="675640"/>
                    <a:pt x="3481451" y="743331"/>
                    <a:pt x="3377311" y="796036"/>
                  </a:cubicBezTo>
                  <a:cubicBezTo>
                    <a:pt x="3384677" y="780161"/>
                    <a:pt x="3392170" y="764286"/>
                    <a:pt x="3400044" y="748538"/>
                  </a:cubicBezTo>
                  <a:cubicBezTo>
                    <a:pt x="3497707" y="553085"/>
                    <a:pt x="3597021" y="323088"/>
                    <a:pt x="3742817" y="208026"/>
                  </a:cubicBezTo>
                  <a:cubicBezTo>
                    <a:pt x="3768217" y="199644"/>
                    <a:pt x="3788664" y="195834"/>
                    <a:pt x="3804920" y="195834"/>
                  </a:cubicBezTo>
                  <a:close/>
                  <a:moveTo>
                    <a:pt x="3551047" y="867791"/>
                  </a:moveTo>
                  <a:cubicBezTo>
                    <a:pt x="3551301" y="867791"/>
                    <a:pt x="3551555" y="867791"/>
                    <a:pt x="3551809" y="867791"/>
                  </a:cubicBezTo>
                  <a:cubicBezTo>
                    <a:pt x="3579749" y="868680"/>
                    <a:pt x="3567811" y="921385"/>
                    <a:pt x="3492119" y="995299"/>
                  </a:cubicBezTo>
                  <a:cubicBezTo>
                    <a:pt x="3433318" y="1052703"/>
                    <a:pt x="3358769" y="1094232"/>
                    <a:pt x="3297428" y="1121918"/>
                  </a:cubicBezTo>
                  <a:cubicBezTo>
                    <a:pt x="3350006" y="1057656"/>
                    <a:pt x="3412617" y="982980"/>
                    <a:pt x="3463163" y="928878"/>
                  </a:cubicBezTo>
                  <a:cubicBezTo>
                    <a:pt x="3503168" y="886079"/>
                    <a:pt x="3534029" y="867791"/>
                    <a:pt x="3551047" y="867791"/>
                  </a:cubicBezTo>
                  <a:close/>
                  <a:moveTo>
                    <a:pt x="5721731" y="881380"/>
                  </a:moveTo>
                  <a:cubicBezTo>
                    <a:pt x="5722112" y="881380"/>
                    <a:pt x="5722493" y="881380"/>
                    <a:pt x="5722874" y="881380"/>
                  </a:cubicBezTo>
                  <a:cubicBezTo>
                    <a:pt x="5731002" y="881507"/>
                    <a:pt x="5739003" y="882777"/>
                    <a:pt x="5746115" y="885444"/>
                  </a:cubicBezTo>
                  <a:cubicBezTo>
                    <a:pt x="5811139" y="909193"/>
                    <a:pt x="5886831" y="995553"/>
                    <a:pt x="5844667" y="1142238"/>
                  </a:cubicBezTo>
                  <a:cubicBezTo>
                    <a:pt x="5844032" y="1142238"/>
                    <a:pt x="5843397" y="1142238"/>
                    <a:pt x="5842762" y="1142238"/>
                  </a:cubicBezTo>
                  <a:cubicBezTo>
                    <a:pt x="5790565" y="1142238"/>
                    <a:pt x="5739765" y="1129665"/>
                    <a:pt x="5696839" y="1111758"/>
                  </a:cubicBezTo>
                  <a:cubicBezTo>
                    <a:pt x="5710301" y="1074801"/>
                    <a:pt x="5701284" y="1048766"/>
                    <a:pt x="5682107" y="1040384"/>
                  </a:cubicBezTo>
                  <a:cubicBezTo>
                    <a:pt x="5678297" y="1038733"/>
                    <a:pt x="5673598" y="1037844"/>
                    <a:pt x="5668391" y="1037844"/>
                  </a:cubicBezTo>
                  <a:cubicBezTo>
                    <a:pt x="5651754" y="1037844"/>
                    <a:pt x="5629276" y="1046226"/>
                    <a:pt x="5609590" y="1061466"/>
                  </a:cubicBezTo>
                  <a:cubicBezTo>
                    <a:pt x="5586730" y="1043051"/>
                    <a:pt x="5571998" y="1024890"/>
                    <a:pt x="5569204" y="1011301"/>
                  </a:cubicBezTo>
                  <a:cubicBezTo>
                    <a:pt x="5558028" y="958977"/>
                    <a:pt x="5653786" y="881253"/>
                    <a:pt x="5721858" y="881253"/>
                  </a:cubicBezTo>
                  <a:close/>
                  <a:moveTo>
                    <a:pt x="2128774" y="1013841"/>
                  </a:moveTo>
                  <a:cubicBezTo>
                    <a:pt x="2149221" y="1013841"/>
                    <a:pt x="2165096" y="1033399"/>
                    <a:pt x="2175764" y="1052830"/>
                  </a:cubicBezTo>
                  <a:cubicBezTo>
                    <a:pt x="2167255" y="1080643"/>
                    <a:pt x="2158365" y="1111885"/>
                    <a:pt x="2150618" y="1144270"/>
                  </a:cubicBezTo>
                  <a:cubicBezTo>
                    <a:pt x="2115693" y="1200404"/>
                    <a:pt x="2060321" y="1278255"/>
                    <a:pt x="2021713" y="1278255"/>
                  </a:cubicBezTo>
                  <a:cubicBezTo>
                    <a:pt x="2016379" y="1278255"/>
                    <a:pt x="2011426" y="1276858"/>
                    <a:pt x="2006854" y="1273556"/>
                  </a:cubicBezTo>
                  <a:cubicBezTo>
                    <a:pt x="1950212" y="1234186"/>
                    <a:pt x="2072640" y="1028446"/>
                    <a:pt x="2119376" y="1014984"/>
                  </a:cubicBezTo>
                  <a:cubicBezTo>
                    <a:pt x="2122297" y="1014095"/>
                    <a:pt x="2125091" y="1013714"/>
                    <a:pt x="2127885" y="1013714"/>
                  </a:cubicBezTo>
                  <a:cubicBezTo>
                    <a:pt x="2128139" y="1013714"/>
                    <a:pt x="2128520" y="1013714"/>
                    <a:pt x="2128774" y="1013714"/>
                  </a:cubicBezTo>
                  <a:close/>
                  <a:moveTo>
                    <a:pt x="5683377" y="1138555"/>
                  </a:moveTo>
                  <a:cubicBezTo>
                    <a:pt x="5693664" y="1142873"/>
                    <a:pt x="5704840" y="1147445"/>
                    <a:pt x="5717032" y="1152144"/>
                  </a:cubicBezTo>
                  <a:cubicBezTo>
                    <a:pt x="5752719" y="1166241"/>
                    <a:pt x="5786755" y="1171194"/>
                    <a:pt x="5818632" y="1171194"/>
                  </a:cubicBezTo>
                  <a:cubicBezTo>
                    <a:pt x="5823966" y="1171194"/>
                    <a:pt x="5829300" y="1171067"/>
                    <a:pt x="5834507" y="1170813"/>
                  </a:cubicBezTo>
                  <a:lnTo>
                    <a:pt x="5834507" y="1170813"/>
                  </a:lnTo>
                  <a:cubicBezTo>
                    <a:pt x="5798185" y="1245235"/>
                    <a:pt x="5675884" y="1347851"/>
                    <a:pt x="5637403" y="1352423"/>
                  </a:cubicBezTo>
                  <a:cubicBezTo>
                    <a:pt x="5636768" y="1352550"/>
                    <a:pt x="5636133" y="1352550"/>
                    <a:pt x="5635625" y="1352550"/>
                  </a:cubicBezTo>
                  <a:cubicBezTo>
                    <a:pt x="5598160" y="1352550"/>
                    <a:pt x="5646039" y="1197229"/>
                    <a:pt x="5680456" y="1144016"/>
                  </a:cubicBezTo>
                  <a:cubicBezTo>
                    <a:pt x="5681345" y="1142238"/>
                    <a:pt x="5682742" y="1140333"/>
                    <a:pt x="5683631" y="1138555"/>
                  </a:cubicBezTo>
                  <a:lnTo>
                    <a:pt x="5683631" y="1138555"/>
                  </a:lnTo>
                  <a:close/>
                  <a:moveTo>
                    <a:pt x="477266" y="0"/>
                  </a:moveTo>
                  <a:cubicBezTo>
                    <a:pt x="441579" y="254"/>
                    <a:pt x="407924" y="2921"/>
                    <a:pt x="376555" y="8255"/>
                  </a:cubicBezTo>
                  <a:cubicBezTo>
                    <a:pt x="227076" y="34036"/>
                    <a:pt x="113919" y="128651"/>
                    <a:pt x="49403" y="256667"/>
                  </a:cubicBezTo>
                  <a:cubicBezTo>
                    <a:pt x="5461" y="345567"/>
                    <a:pt x="0" y="446532"/>
                    <a:pt x="23622" y="540258"/>
                  </a:cubicBezTo>
                  <a:cubicBezTo>
                    <a:pt x="40894" y="608838"/>
                    <a:pt x="87757" y="667258"/>
                    <a:pt x="136271" y="709041"/>
                  </a:cubicBezTo>
                  <a:cubicBezTo>
                    <a:pt x="139065" y="710946"/>
                    <a:pt x="142494" y="711835"/>
                    <a:pt x="145542" y="711835"/>
                  </a:cubicBezTo>
                  <a:cubicBezTo>
                    <a:pt x="154051" y="711835"/>
                    <a:pt x="161036" y="704977"/>
                    <a:pt x="151892" y="692785"/>
                  </a:cubicBezTo>
                  <a:cubicBezTo>
                    <a:pt x="64262" y="610870"/>
                    <a:pt x="17653" y="463677"/>
                    <a:pt x="110109" y="280924"/>
                  </a:cubicBezTo>
                  <a:cubicBezTo>
                    <a:pt x="174752" y="153035"/>
                    <a:pt x="298450" y="103378"/>
                    <a:pt x="458343" y="103378"/>
                  </a:cubicBezTo>
                  <a:cubicBezTo>
                    <a:pt x="629031" y="103378"/>
                    <a:pt x="841121" y="159893"/>
                    <a:pt x="1067181" y="238506"/>
                  </a:cubicBezTo>
                  <a:cubicBezTo>
                    <a:pt x="977519" y="339344"/>
                    <a:pt x="918210" y="478409"/>
                    <a:pt x="893572" y="524383"/>
                  </a:cubicBezTo>
                  <a:cubicBezTo>
                    <a:pt x="829818" y="643128"/>
                    <a:pt x="662432" y="1121410"/>
                    <a:pt x="591439" y="1280160"/>
                  </a:cubicBezTo>
                  <a:cubicBezTo>
                    <a:pt x="492760" y="1500759"/>
                    <a:pt x="332613" y="1623441"/>
                    <a:pt x="225679" y="1623441"/>
                  </a:cubicBezTo>
                  <a:cubicBezTo>
                    <a:pt x="201930" y="1623441"/>
                    <a:pt x="180721" y="1617345"/>
                    <a:pt x="163449" y="1604899"/>
                  </a:cubicBezTo>
                  <a:cubicBezTo>
                    <a:pt x="120015" y="1561719"/>
                    <a:pt x="169291" y="1422781"/>
                    <a:pt x="157099" y="1383792"/>
                  </a:cubicBezTo>
                  <a:cubicBezTo>
                    <a:pt x="154686" y="1375918"/>
                    <a:pt x="150114" y="1368425"/>
                    <a:pt x="144018" y="1368425"/>
                  </a:cubicBezTo>
                  <a:cubicBezTo>
                    <a:pt x="140462" y="1368425"/>
                    <a:pt x="136398" y="1370965"/>
                    <a:pt x="131953" y="1377442"/>
                  </a:cubicBezTo>
                  <a:cubicBezTo>
                    <a:pt x="75057" y="1501521"/>
                    <a:pt x="64770" y="1598676"/>
                    <a:pt x="123698" y="1668018"/>
                  </a:cubicBezTo>
                  <a:cubicBezTo>
                    <a:pt x="162941" y="1714246"/>
                    <a:pt x="250317" y="1733296"/>
                    <a:pt x="366903" y="1748028"/>
                  </a:cubicBezTo>
                  <a:cubicBezTo>
                    <a:pt x="374904" y="1749044"/>
                    <a:pt x="382905" y="1749552"/>
                    <a:pt x="390779" y="1749552"/>
                  </a:cubicBezTo>
                  <a:cubicBezTo>
                    <a:pt x="694436" y="1749552"/>
                    <a:pt x="887095" y="1008634"/>
                    <a:pt x="964184" y="773049"/>
                  </a:cubicBezTo>
                  <a:cubicBezTo>
                    <a:pt x="1021715" y="596900"/>
                    <a:pt x="1076706" y="411988"/>
                    <a:pt x="1134745" y="262509"/>
                  </a:cubicBezTo>
                  <a:cubicBezTo>
                    <a:pt x="1154557" y="269621"/>
                    <a:pt x="1174496" y="276987"/>
                    <a:pt x="1194435" y="284353"/>
                  </a:cubicBezTo>
                  <a:cubicBezTo>
                    <a:pt x="1283208" y="317373"/>
                    <a:pt x="1370076" y="346202"/>
                    <a:pt x="1454912" y="371348"/>
                  </a:cubicBezTo>
                  <a:cubicBezTo>
                    <a:pt x="1397381" y="454406"/>
                    <a:pt x="1341247" y="553212"/>
                    <a:pt x="1289939" y="662559"/>
                  </a:cubicBezTo>
                  <a:cubicBezTo>
                    <a:pt x="1171575" y="914527"/>
                    <a:pt x="1053846" y="1274191"/>
                    <a:pt x="1063498" y="1419733"/>
                  </a:cubicBezTo>
                  <a:cubicBezTo>
                    <a:pt x="1078484" y="1471422"/>
                    <a:pt x="1097153" y="1487932"/>
                    <a:pt x="1113409" y="1487932"/>
                  </a:cubicBezTo>
                  <a:cubicBezTo>
                    <a:pt x="1126998" y="1487932"/>
                    <a:pt x="1139190" y="1476375"/>
                    <a:pt x="1146302" y="1464183"/>
                  </a:cubicBezTo>
                  <a:lnTo>
                    <a:pt x="1183005" y="1348486"/>
                  </a:lnTo>
                  <a:cubicBezTo>
                    <a:pt x="1267587" y="1223645"/>
                    <a:pt x="1488186" y="950849"/>
                    <a:pt x="1581658" y="950849"/>
                  </a:cubicBezTo>
                  <a:cubicBezTo>
                    <a:pt x="1588389" y="950849"/>
                    <a:pt x="1594485" y="952246"/>
                    <a:pt x="1599819" y="955294"/>
                  </a:cubicBezTo>
                  <a:cubicBezTo>
                    <a:pt x="1639824" y="977773"/>
                    <a:pt x="1439291" y="1193165"/>
                    <a:pt x="1359408" y="1329182"/>
                  </a:cubicBezTo>
                  <a:cubicBezTo>
                    <a:pt x="1279525" y="1465199"/>
                    <a:pt x="1321562" y="1550797"/>
                    <a:pt x="1446784" y="1597152"/>
                  </a:cubicBezTo>
                  <a:cubicBezTo>
                    <a:pt x="1451991" y="1599057"/>
                    <a:pt x="1457452" y="1599946"/>
                    <a:pt x="1463421" y="1599946"/>
                  </a:cubicBezTo>
                  <a:cubicBezTo>
                    <a:pt x="1573784" y="1599946"/>
                    <a:pt x="1805686" y="1280414"/>
                    <a:pt x="1892681" y="1154811"/>
                  </a:cubicBezTo>
                  <a:lnTo>
                    <a:pt x="1892681" y="1154811"/>
                  </a:lnTo>
                  <a:cubicBezTo>
                    <a:pt x="1876679" y="1213612"/>
                    <a:pt x="1873250" y="1276731"/>
                    <a:pt x="1892173" y="1330579"/>
                  </a:cubicBezTo>
                  <a:cubicBezTo>
                    <a:pt x="1906016" y="1369822"/>
                    <a:pt x="1925574" y="1385824"/>
                    <a:pt x="1949196" y="1385824"/>
                  </a:cubicBezTo>
                  <a:cubicBezTo>
                    <a:pt x="1998599" y="1385824"/>
                    <a:pt x="2065401" y="1315593"/>
                    <a:pt x="2132203" y="1242314"/>
                  </a:cubicBezTo>
                  <a:lnTo>
                    <a:pt x="2132203" y="1242314"/>
                  </a:lnTo>
                  <a:cubicBezTo>
                    <a:pt x="2120011" y="1336040"/>
                    <a:pt x="2128647" y="1419225"/>
                    <a:pt x="2192020" y="1434719"/>
                  </a:cubicBezTo>
                  <a:cubicBezTo>
                    <a:pt x="2206879" y="1438402"/>
                    <a:pt x="2219579" y="1446276"/>
                    <a:pt x="2233422" y="1446276"/>
                  </a:cubicBezTo>
                  <a:cubicBezTo>
                    <a:pt x="2239899" y="1446276"/>
                    <a:pt x="2246757" y="1444498"/>
                    <a:pt x="2254123" y="1439799"/>
                  </a:cubicBezTo>
                  <a:cubicBezTo>
                    <a:pt x="2319401" y="1397762"/>
                    <a:pt x="2388616" y="1283208"/>
                    <a:pt x="2433828" y="1197610"/>
                  </a:cubicBezTo>
                  <a:lnTo>
                    <a:pt x="2433828" y="1197610"/>
                  </a:lnTo>
                  <a:cubicBezTo>
                    <a:pt x="2423668" y="1291971"/>
                    <a:pt x="2422144" y="1382649"/>
                    <a:pt x="2440686" y="1388999"/>
                  </a:cubicBezTo>
                  <a:cubicBezTo>
                    <a:pt x="2441194" y="1389380"/>
                    <a:pt x="2442083" y="1389634"/>
                    <a:pt x="2443607" y="1389634"/>
                  </a:cubicBezTo>
                  <a:cubicBezTo>
                    <a:pt x="2448306" y="1389634"/>
                    <a:pt x="2459482" y="1386332"/>
                    <a:pt x="2486914" y="1368298"/>
                  </a:cubicBezTo>
                  <a:cubicBezTo>
                    <a:pt x="2499741" y="1359916"/>
                    <a:pt x="2517775" y="1316736"/>
                    <a:pt x="2536317" y="1261618"/>
                  </a:cubicBezTo>
                  <a:cubicBezTo>
                    <a:pt x="2612390" y="1142238"/>
                    <a:pt x="2796794" y="996950"/>
                    <a:pt x="2816225" y="996950"/>
                  </a:cubicBezTo>
                  <a:cubicBezTo>
                    <a:pt x="2816606" y="996950"/>
                    <a:pt x="2816987" y="997077"/>
                    <a:pt x="2817241" y="997204"/>
                  </a:cubicBezTo>
                  <a:cubicBezTo>
                    <a:pt x="2832100" y="1004824"/>
                    <a:pt x="2699893" y="1280414"/>
                    <a:pt x="2679700" y="1334262"/>
                  </a:cubicBezTo>
                  <a:cubicBezTo>
                    <a:pt x="2659507" y="1388110"/>
                    <a:pt x="2655824" y="1474470"/>
                    <a:pt x="2742057" y="1509776"/>
                  </a:cubicBezTo>
                  <a:cubicBezTo>
                    <a:pt x="2750439" y="1513205"/>
                    <a:pt x="2762377" y="1518539"/>
                    <a:pt x="2775839" y="1518539"/>
                  </a:cubicBezTo>
                  <a:cubicBezTo>
                    <a:pt x="2785364" y="1518539"/>
                    <a:pt x="2795651" y="1515872"/>
                    <a:pt x="2806192" y="1508125"/>
                  </a:cubicBezTo>
                  <a:cubicBezTo>
                    <a:pt x="2891663" y="1445514"/>
                    <a:pt x="3021457" y="1280414"/>
                    <a:pt x="3099181" y="1176401"/>
                  </a:cubicBezTo>
                  <a:lnTo>
                    <a:pt x="3099181" y="1176401"/>
                  </a:lnTo>
                  <a:cubicBezTo>
                    <a:pt x="3070860" y="1274953"/>
                    <a:pt x="3054350" y="1360297"/>
                    <a:pt x="3058033" y="1415542"/>
                  </a:cubicBezTo>
                  <a:cubicBezTo>
                    <a:pt x="3072892" y="1466469"/>
                    <a:pt x="3090291" y="1481963"/>
                    <a:pt x="3106039" y="1481963"/>
                  </a:cubicBezTo>
                  <a:cubicBezTo>
                    <a:pt x="3119628" y="1481963"/>
                    <a:pt x="3132201" y="1470406"/>
                    <a:pt x="3140837" y="1459992"/>
                  </a:cubicBezTo>
                  <a:lnTo>
                    <a:pt x="3224403" y="1234694"/>
                  </a:lnTo>
                  <a:cubicBezTo>
                    <a:pt x="3285490" y="1391920"/>
                    <a:pt x="3417189" y="1599311"/>
                    <a:pt x="3517773" y="1637538"/>
                  </a:cubicBezTo>
                  <a:cubicBezTo>
                    <a:pt x="3587877" y="1664208"/>
                    <a:pt x="3654933" y="1674749"/>
                    <a:pt x="3717036" y="1674749"/>
                  </a:cubicBezTo>
                  <a:cubicBezTo>
                    <a:pt x="3957447" y="1674749"/>
                    <a:pt x="4125849" y="1516380"/>
                    <a:pt x="4125849" y="1516380"/>
                  </a:cubicBezTo>
                  <a:cubicBezTo>
                    <a:pt x="4137660" y="1505966"/>
                    <a:pt x="4135755" y="1494663"/>
                    <a:pt x="4127754" y="1494663"/>
                  </a:cubicBezTo>
                  <a:cubicBezTo>
                    <a:pt x="4124452" y="1494663"/>
                    <a:pt x="4120134" y="1496568"/>
                    <a:pt x="4115308" y="1501140"/>
                  </a:cubicBezTo>
                  <a:cubicBezTo>
                    <a:pt x="4029964" y="1570609"/>
                    <a:pt x="3890772" y="1638808"/>
                    <a:pt x="3754247" y="1638808"/>
                  </a:cubicBezTo>
                  <a:cubicBezTo>
                    <a:pt x="3688080" y="1638808"/>
                    <a:pt x="3622548" y="1622806"/>
                    <a:pt x="3564001" y="1583182"/>
                  </a:cubicBezTo>
                  <a:cubicBezTo>
                    <a:pt x="3466084" y="1516888"/>
                    <a:pt x="3359277" y="1363345"/>
                    <a:pt x="3297682" y="1196467"/>
                  </a:cubicBezTo>
                  <a:cubicBezTo>
                    <a:pt x="3553841" y="1133221"/>
                    <a:pt x="3744468" y="972947"/>
                    <a:pt x="3601593" y="856615"/>
                  </a:cubicBezTo>
                  <a:cubicBezTo>
                    <a:pt x="3590036" y="847217"/>
                    <a:pt x="3576701" y="842899"/>
                    <a:pt x="3561969" y="842899"/>
                  </a:cubicBezTo>
                  <a:cubicBezTo>
                    <a:pt x="3485769" y="842899"/>
                    <a:pt x="3371850" y="958342"/>
                    <a:pt x="3271520" y="1084072"/>
                  </a:cubicBezTo>
                  <a:cubicBezTo>
                    <a:pt x="3296158" y="1003554"/>
                    <a:pt x="3322447" y="925576"/>
                    <a:pt x="3354197" y="849376"/>
                  </a:cubicBezTo>
                  <a:cubicBezTo>
                    <a:pt x="3468624" y="791591"/>
                    <a:pt x="3582289" y="720598"/>
                    <a:pt x="3694303" y="617347"/>
                  </a:cubicBezTo>
                  <a:cubicBezTo>
                    <a:pt x="3925062" y="383286"/>
                    <a:pt x="3961130" y="131318"/>
                    <a:pt x="3812921" y="107188"/>
                  </a:cubicBezTo>
                  <a:cubicBezTo>
                    <a:pt x="3806571" y="106299"/>
                    <a:pt x="3800094" y="105791"/>
                    <a:pt x="3793617" y="105791"/>
                  </a:cubicBezTo>
                  <a:cubicBezTo>
                    <a:pt x="3644011" y="105791"/>
                    <a:pt x="3449955" y="337820"/>
                    <a:pt x="3297301" y="662686"/>
                  </a:cubicBezTo>
                  <a:cubicBezTo>
                    <a:pt x="3236849" y="791210"/>
                    <a:pt x="3173476" y="946531"/>
                    <a:pt x="3126994" y="1087374"/>
                  </a:cubicBezTo>
                  <a:cubicBezTo>
                    <a:pt x="3040126" y="1253617"/>
                    <a:pt x="2828290" y="1452372"/>
                    <a:pt x="2780284" y="1452372"/>
                  </a:cubicBezTo>
                  <a:cubicBezTo>
                    <a:pt x="2778633" y="1452372"/>
                    <a:pt x="2777236" y="1452118"/>
                    <a:pt x="2776093" y="1451737"/>
                  </a:cubicBezTo>
                  <a:cubicBezTo>
                    <a:pt x="2736596" y="1437259"/>
                    <a:pt x="2859405" y="1163574"/>
                    <a:pt x="2886964" y="1089025"/>
                  </a:cubicBezTo>
                  <a:cubicBezTo>
                    <a:pt x="2914523" y="1014476"/>
                    <a:pt x="2884678" y="946785"/>
                    <a:pt x="2829306" y="934720"/>
                  </a:cubicBezTo>
                  <a:cubicBezTo>
                    <a:pt x="2827274" y="934339"/>
                    <a:pt x="2825242" y="934085"/>
                    <a:pt x="2823083" y="934085"/>
                  </a:cubicBezTo>
                  <a:cubicBezTo>
                    <a:pt x="2773172" y="934085"/>
                    <a:pt x="2671826" y="1045464"/>
                    <a:pt x="2559685" y="1188085"/>
                  </a:cubicBezTo>
                  <a:cubicBezTo>
                    <a:pt x="2588387" y="1091438"/>
                    <a:pt x="2613279" y="988568"/>
                    <a:pt x="2615946" y="969391"/>
                  </a:cubicBezTo>
                  <a:cubicBezTo>
                    <a:pt x="2621025" y="932942"/>
                    <a:pt x="2639694" y="894715"/>
                    <a:pt x="2576448" y="882142"/>
                  </a:cubicBezTo>
                  <a:cubicBezTo>
                    <a:pt x="2573019" y="881506"/>
                    <a:pt x="2569718" y="881125"/>
                    <a:pt x="2566416" y="881125"/>
                  </a:cubicBezTo>
                  <a:cubicBezTo>
                    <a:pt x="2508885" y="881125"/>
                    <a:pt x="2470658" y="982344"/>
                    <a:pt x="2452623" y="1072768"/>
                  </a:cubicBezTo>
                  <a:cubicBezTo>
                    <a:pt x="2449575" y="1088008"/>
                    <a:pt x="2446654" y="1104391"/>
                    <a:pt x="2443988" y="1121409"/>
                  </a:cubicBezTo>
                  <a:cubicBezTo>
                    <a:pt x="2395473" y="1205992"/>
                    <a:pt x="2274824" y="1405889"/>
                    <a:pt x="2219833" y="1405889"/>
                  </a:cubicBezTo>
                  <a:cubicBezTo>
                    <a:pt x="2217547" y="1405889"/>
                    <a:pt x="2215515" y="1405508"/>
                    <a:pt x="2213483" y="1404873"/>
                  </a:cubicBezTo>
                  <a:cubicBezTo>
                    <a:pt x="2178939" y="1393062"/>
                    <a:pt x="2241423" y="1210690"/>
                    <a:pt x="2285873" y="1079118"/>
                  </a:cubicBezTo>
                  <a:cubicBezTo>
                    <a:pt x="2308098" y="1030858"/>
                    <a:pt x="2320544" y="969263"/>
                    <a:pt x="2289937" y="933703"/>
                  </a:cubicBezTo>
                  <a:cubicBezTo>
                    <a:pt x="2276983" y="919098"/>
                    <a:pt x="2265553" y="912367"/>
                    <a:pt x="2255012" y="912367"/>
                  </a:cubicBezTo>
                  <a:cubicBezTo>
                    <a:pt x="2237740" y="912367"/>
                    <a:pt x="2222754" y="930275"/>
                    <a:pt x="2207387" y="960754"/>
                  </a:cubicBezTo>
                  <a:cubicBezTo>
                    <a:pt x="2203831" y="970152"/>
                    <a:pt x="2199132" y="982979"/>
                    <a:pt x="2193925" y="998473"/>
                  </a:cubicBezTo>
                  <a:cubicBezTo>
                    <a:pt x="2163191" y="958976"/>
                    <a:pt x="2126869" y="941958"/>
                    <a:pt x="2090166" y="941958"/>
                  </a:cubicBezTo>
                  <a:cubicBezTo>
                    <a:pt x="2060448" y="941958"/>
                    <a:pt x="2030349" y="953134"/>
                    <a:pt x="2002917" y="972692"/>
                  </a:cubicBezTo>
                  <a:cubicBezTo>
                    <a:pt x="1969262" y="996568"/>
                    <a:pt x="1934972" y="1044701"/>
                    <a:pt x="1911096" y="1101724"/>
                  </a:cubicBezTo>
                  <a:lnTo>
                    <a:pt x="1910334" y="1101597"/>
                  </a:lnTo>
                  <a:lnTo>
                    <a:pt x="1910334" y="1101597"/>
                  </a:lnTo>
                  <a:cubicBezTo>
                    <a:pt x="1910588" y="1101724"/>
                    <a:pt x="1910715" y="1102232"/>
                    <a:pt x="1910588" y="1102867"/>
                  </a:cubicBezTo>
                  <a:cubicBezTo>
                    <a:pt x="1909953" y="1104391"/>
                    <a:pt x="1909318" y="1105915"/>
                    <a:pt x="1908683" y="1107439"/>
                  </a:cubicBezTo>
                  <a:cubicBezTo>
                    <a:pt x="1881886" y="1159382"/>
                    <a:pt x="1573911" y="1540509"/>
                    <a:pt x="1457325" y="1540509"/>
                  </a:cubicBezTo>
                  <a:cubicBezTo>
                    <a:pt x="1450721" y="1540509"/>
                    <a:pt x="1444625" y="1539239"/>
                    <a:pt x="1439291" y="1536699"/>
                  </a:cubicBezTo>
                  <a:cubicBezTo>
                    <a:pt x="1383538" y="1509394"/>
                    <a:pt x="1446149" y="1379346"/>
                    <a:pt x="1493266" y="1327530"/>
                  </a:cubicBezTo>
                  <a:cubicBezTo>
                    <a:pt x="1533398" y="1283334"/>
                    <a:pt x="1745615" y="1037081"/>
                    <a:pt x="1644015" y="922654"/>
                  </a:cubicBezTo>
                  <a:cubicBezTo>
                    <a:pt x="1634363" y="911732"/>
                    <a:pt x="1621409" y="906779"/>
                    <a:pt x="1605788" y="906779"/>
                  </a:cubicBezTo>
                  <a:cubicBezTo>
                    <a:pt x="1518666" y="906779"/>
                    <a:pt x="1350772" y="1063243"/>
                    <a:pt x="1227201" y="1209420"/>
                  </a:cubicBezTo>
                  <a:lnTo>
                    <a:pt x="1231011" y="1197736"/>
                  </a:lnTo>
                  <a:cubicBezTo>
                    <a:pt x="1276477" y="1039367"/>
                    <a:pt x="1321562" y="891793"/>
                    <a:pt x="1393063" y="748918"/>
                  </a:cubicBezTo>
                  <a:cubicBezTo>
                    <a:pt x="1446022" y="642873"/>
                    <a:pt x="1502537" y="515619"/>
                    <a:pt x="1566291" y="402970"/>
                  </a:cubicBezTo>
                  <a:cubicBezTo>
                    <a:pt x="1906143" y="492759"/>
                    <a:pt x="2210689" y="523239"/>
                    <a:pt x="2469007" y="523239"/>
                  </a:cubicBezTo>
                  <a:cubicBezTo>
                    <a:pt x="2711450" y="523239"/>
                    <a:pt x="2913126" y="496315"/>
                    <a:pt x="3065272" y="466470"/>
                  </a:cubicBezTo>
                  <a:cubicBezTo>
                    <a:pt x="3106166" y="458215"/>
                    <a:pt x="3110357" y="419226"/>
                    <a:pt x="3061208" y="419226"/>
                  </a:cubicBezTo>
                  <a:cubicBezTo>
                    <a:pt x="3056509" y="419226"/>
                    <a:pt x="3051302" y="419607"/>
                    <a:pt x="3045587" y="420369"/>
                  </a:cubicBezTo>
                  <a:cubicBezTo>
                    <a:pt x="2961513" y="437260"/>
                    <a:pt x="2854706" y="444880"/>
                    <a:pt x="2735453" y="444880"/>
                  </a:cubicBezTo>
                  <a:cubicBezTo>
                    <a:pt x="2394712" y="444880"/>
                    <a:pt x="1951355" y="382142"/>
                    <a:pt x="1639697" y="290956"/>
                  </a:cubicBezTo>
                  <a:cubicBezTo>
                    <a:pt x="1638935" y="290702"/>
                    <a:pt x="1638046" y="290448"/>
                    <a:pt x="1637284" y="290194"/>
                  </a:cubicBezTo>
                  <a:cubicBezTo>
                    <a:pt x="1671193" y="242569"/>
                    <a:pt x="1707261" y="201421"/>
                    <a:pt x="1745869" y="170941"/>
                  </a:cubicBezTo>
                  <a:cubicBezTo>
                    <a:pt x="1797812" y="128015"/>
                    <a:pt x="1837055" y="127761"/>
                    <a:pt x="1805940" y="107568"/>
                  </a:cubicBezTo>
                  <a:cubicBezTo>
                    <a:pt x="1799717" y="106806"/>
                    <a:pt x="1793494" y="106425"/>
                    <a:pt x="1787271" y="106425"/>
                  </a:cubicBezTo>
                  <a:cubicBezTo>
                    <a:pt x="1714500" y="106425"/>
                    <a:pt x="1646809" y="160019"/>
                    <a:pt x="1591183" y="208787"/>
                  </a:cubicBezTo>
                  <a:cubicBezTo>
                    <a:pt x="1574419" y="224662"/>
                    <a:pt x="1557655" y="242315"/>
                    <a:pt x="1540891" y="261492"/>
                  </a:cubicBezTo>
                  <a:cubicBezTo>
                    <a:pt x="1160907" y="144907"/>
                    <a:pt x="761365" y="0"/>
                    <a:pt x="482219" y="0"/>
                  </a:cubicBezTo>
                  <a:cubicBezTo>
                    <a:pt x="481965" y="0"/>
                    <a:pt x="481711" y="0"/>
                    <a:pt x="481457" y="0"/>
                  </a:cubicBezTo>
                  <a:lnTo>
                    <a:pt x="481457" y="0"/>
                  </a:lnTo>
                  <a:close/>
                  <a:moveTo>
                    <a:pt x="4954397" y="1327404"/>
                  </a:moveTo>
                  <a:cubicBezTo>
                    <a:pt x="4933823" y="1388110"/>
                    <a:pt x="4913630" y="1449070"/>
                    <a:pt x="4894834" y="1508887"/>
                  </a:cubicBezTo>
                  <a:cubicBezTo>
                    <a:pt x="4824476" y="1732788"/>
                    <a:pt x="4726813" y="1829181"/>
                    <a:pt x="4638040" y="1858137"/>
                  </a:cubicBezTo>
                  <a:cubicBezTo>
                    <a:pt x="4618863" y="1863979"/>
                    <a:pt x="4600448" y="1866773"/>
                    <a:pt x="4583303" y="1866773"/>
                  </a:cubicBezTo>
                  <a:cubicBezTo>
                    <a:pt x="4476115" y="1866773"/>
                    <a:pt x="4417314" y="1759458"/>
                    <a:pt x="4523740" y="1629664"/>
                  </a:cubicBezTo>
                  <a:cubicBezTo>
                    <a:pt x="4668901" y="1453388"/>
                    <a:pt x="4810887" y="1380998"/>
                    <a:pt x="4954270" y="1327404"/>
                  </a:cubicBezTo>
                  <a:close/>
                  <a:moveTo>
                    <a:pt x="4583049" y="38608"/>
                  </a:moveTo>
                  <a:lnTo>
                    <a:pt x="4583049" y="38735"/>
                  </a:lnTo>
                  <a:cubicBezTo>
                    <a:pt x="4582668" y="38735"/>
                    <a:pt x="4582414" y="38735"/>
                    <a:pt x="4582033" y="38735"/>
                  </a:cubicBezTo>
                  <a:cubicBezTo>
                    <a:pt x="4469257" y="38735"/>
                    <a:pt x="4323207" y="175768"/>
                    <a:pt x="4268216" y="257175"/>
                  </a:cubicBezTo>
                  <a:cubicBezTo>
                    <a:pt x="4262374" y="267716"/>
                    <a:pt x="4259580" y="278892"/>
                    <a:pt x="4267201" y="278892"/>
                  </a:cubicBezTo>
                  <a:cubicBezTo>
                    <a:pt x="4269233" y="278892"/>
                    <a:pt x="4272027" y="278130"/>
                    <a:pt x="4275710" y="276352"/>
                  </a:cubicBezTo>
                  <a:cubicBezTo>
                    <a:pt x="4275710" y="276352"/>
                    <a:pt x="4467099" y="110617"/>
                    <a:pt x="4559428" y="110617"/>
                  </a:cubicBezTo>
                  <a:cubicBezTo>
                    <a:pt x="4570985" y="110617"/>
                    <a:pt x="4581018" y="113284"/>
                    <a:pt x="4588892" y="119126"/>
                  </a:cubicBezTo>
                  <a:cubicBezTo>
                    <a:pt x="4660139" y="171704"/>
                    <a:pt x="4226942" y="762000"/>
                    <a:pt x="4154171" y="920623"/>
                  </a:cubicBezTo>
                  <a:cubicBezTo>
                    <a:pt x="4109848" y="1017143"/>
                    <a:pt x="4156330" y="1202817"/>
                    <a:pt x="4217671" y="1275969"/>
                  </a:cubicBezTo>
                  <a:cubicBezTo>
                    <a:pt x="4261359" y="1328039"/>
                    <a:pt x="4315080" y="1379220"/>
                    <a:pt x="4385692" y="1379220"/>
                  </a:cubicBezTo>
                  <a:cubicBezTo>
                    <a:pt x="4409568" y="1379220"/>
                    <a:pt x="4435476" y="1373378"/>
                    <a:pt x="4463543" y="1359662"/>
                  </a:cubicBezTo>
                  <a:cubicBezTo>
                    <a:pt x="4723385" y="1245108"/>
                    <a:pt x="5076953" y="716915"/>
                    <a:pt x="5252594" y="542417"/>
                  </a:cubicBezTo>
                  <a:lnTo>
                    <a:pt x="5252594" y="542417"/>
                  </a:lnTo>
                  <a:cubicBezTo>
                    <a:pt x="5224781" y="609854"/>
                    <a:pt x="5098416" y="916813"/>
                    <a:pt x="4981576" y="1250315"/>
                  </a:cubicBezTo>
                  <a:cubicBezTo>
                    <a:pt x="4768724" y="1318387"/>
                    <a:pt x="4574287" y="1424432"/>
                    <a:pt x="4435857" y="1606296"/>
                  </a:cubicBezTo>
                  <a:cubicBezTo>
                    <a:pt x="4301618" y="1782191"/>
                    <a:pt x="4346449" y="1979041"/>
                    <a:pt x="4620388" y="1979041"/>
                  </a:cubicBezTo>
                  <a:cubicBezTo>
                    <a:pt x="4636390" y="1979041"/>
                    <a:pt x="4653154" y="1978406"/>
                    <a:pt x="4670680" y="1977009"/>
                  </a:cubicBezTo>
                  <a:cubicBezTo>
                    <a:pt x="4882643" y="1960372"/>
                    <a:pt x="5062221" y="1581150"/>
                    <a:pt x="5183760" y="1251585"/>
                  </a:cubicBezTo>
                  <a:cubicBezTo>
                    <a:pt x="5334763" y="1208532"/>
                    <a:pt x="5460239" y="1189355"/>
                    <a:pt x="5551552" y="1171321"/>
                  </a:cubicBezTo>
                  <a:lnTo>
                    <a:pt x="5551552" y="1171321"/>
                  </a:lnTo>
                  <a:cubicBezTo>
                    <a:pt x="5538598" y="1218692"/>
                    <a:pt x="5530470" y="1280668"/>
                    <a:pt x="5554218" y="1327023"/>
                  </a:cubicBezTo>
                  <a:cubicBezTo>
                    <a:pt x="5566791" y="1350645"/>
                    <a:pt x="5587873" y="1370457"/>
                    <a:pt x="5621909" y="1382649"/>
                  </a:cubicBezTo>
                  <a:cubicBezTo>
                    <a:pt x="5630799" y="1385824"/>
                    <a:pt x="5640070" y="1387348"/>
                    <a:pt x="5649849" y="1387348"/>
                  </a:cubicBezTo>
                  <a:cubicBezTo>
                    <a:pt x="5658866" y="1387348"/>
                    <a:pt x="5668265" y="1386078"/>
                    <a:pt x="5677916" y="1383665"/>
                  </a:cubicBezTo>
                  <a:cubicBezTo>
                    <a:pt x="5756783" y="1363853"/>
                    <a:pt x="5856732" y="1265301"/>
                    <a:pt x="5903341" y="1160145"/>
                  </a:cubicBezTo>
                  <a:cubicBezTo>
                    <a:pt x="5965190" y="1143000"/>
                    <a:pt x="6021578" y="1108837"/>
                    <a:pt x="6060186" y="1081278"/>
                  </a:cubicBezTo>
                  <a:lnTo>
                    <a:pt x="6060186" y="1081278"/>
                  </a:lnTo>
                  <a:cubicBezTo>
                    <a:pt x="6031484" y="1163320"/>
                    <a:pt x="6014974" y="1258697"/>
                    <a:pt x="6020308" y="1314323"/>
                  </a:cubicBezTo>
                  <a:cubicBezTo>
                    <a:pt x="6020308" y="1314323"/>
                    <a:pt x="6060694" y="1413256"/>
                    <a:pt x="6155563" y="1418082"/>
                  </a:cubicBezTo>
                  <a:cubicBezTo>
                    <a:pt x="6156198" y="1418082"/>
                    <a:pt x="6156706" y="1418082"/>
                    <a:pt x="6157341" y="1418082"/>
                  </a:cubicBezTo>
                  <a:cubicBezTo>
                    <a:pt x="6203188" y="1418082"/>
                    <a:pt x="6278372" y="1327912"/>
                    <a:pt x="6344666" y="1232662"/>
                  </a:cubicBezTo>
                  <a:lnTo>
                    <a:pt x="6344666" y="1232662"/>
                  </a:lnTo>
                  <a:cubicBezTo>
                    <a:pt x="6328537" y="1284605"/>
                    <a:pt x="6315964" y="1334516"/>
                    <a:pt x="6311011" y="1374902"/>
                  </a:cubicBezTo>
                  <a:cubicBezTo>
                    <a:pt x="6298946" y="1473200"/>
                    <a:pt x="6357112" y="1543177"/>
                    <a:pt x="6418072" y="1556004"/>
                  </a:cubicBezTo>
                  <a:cubicBezTo>
                    <a:pt x="6431661" y="1558925"/>
                    <a:pt x="6445885" y="1560449"/>
                    <a:pt x="6460490" y="1560449"/>
                  </a:cubicBezTo>
                  <a:cubicBezTo>
                    <a:pt x="6751193" y="1560449"/>
                    <a:pt x="7222744" y="991108"/>
                    <a:pt x="7077203" y="654558"/>
                  </a:cubicBezTo>
                  <a:cubicBezTo>
                    <a:pt x="6934835" y="326644"/>
                    <a:pt x="6579490" y="210820"/>
                    <a:pt x="6233161" y="210820"/>
                  </a:cubicBezTo>
                  <a:cubicBezTo>
                    <a:pt x="6079237" y="210820"/>
                    <a:pt x="5927091" y="233680"/>
                    <a:pt x="5796154" y="271018"/>
                  </a:cubicBezTo>
                  <a:cubicBezTo>
                    <a:pt x="5752720" y="286131"/>
                    <a:pt x="5760213" y="311023"/>
                    <a:pt x="5795392" y="311023"/>
                  </a:cubicBezTo>
                  <a:cubicBezTo>
                    <a:pt x="5800472" y="311023"/>
                    <a:pt x="5806187" y="310515"/>
                    <a:pt x="5812283" y="309372"/>
                  </a:cubicBezTo>
                  <a:cubicBezTo>
                    <a:pt x="5890896" y="284353"/>
                    <a:pt x="5991098" y="271272"/>
                    <a:pt x="6099430" y="271272"/>
                  </a:cubicBezTo>
                  <a:cubicBezTo>
                    <a:pt x="6450839" y="271272"/>
                    <a:pt x="6889116" y="408813"/>
                    <a:pt x="6962395" y="724916"/>
                  </a:cubicBezTo>
                  <a:cubicBezTo>
                    <a:pt x="7033515" y="1029843"/>
                    <a:pt x="6700394" y="1506982"/>
                    <a:pt x="6477636" y="1506982"/>
                  </a:cubicBezTo>
                  <a:cubicBezTo>
                    <a:pt x="6467222" y="1506982"/>
                    <a:pt x="6457062" y="1505966"/>
                    <a:pt x="6447156" y="1503807"/>
                  </a:cubicBezTo>
                  <a:cubicBezTo>
                    <a:pt x="6425693" y="1495933"/>
                    <a:pt x="6401055" y="1437640"/>
                    <a:pt x="6418962" y="1367155"/>
                  </a:cubicBezTo>
                  <a:cubicBezTo>
                    <a:pt x="6455665" y="1221867"/>
                    <a:pt x="6549391" y="1042797"/>
                    <a:pt x="6560568" y="1002030"/>
                  </a:cubicBezTo>
                  <a:cubicBezTo>
                    <a:pt x="6574411" y="950214"/>
                    <a:pt x="6546344" y="898017"/>
                    <a:pt x="6512181" y="898017"/>
                  </a:cubicBezTo>
                  <a:cubicBezTo>
                    <a:pt x="6506465" y="898017"/>
                    <a:pt x="6500624" y="899414"/>
                    <a:pt x="6494782" y="902589"/>
                  </a:cubicBezTo>
                  <a:cubicBezTo>
                    <a:pt x="6480431" y="910336"/>
                    <a:pt x="6449951" y="964565"/>
                    <a:pt x="6418201" y="1036447"/>
                  </a:cubicBezTo>
                  <a:cubicBezTo>
                    <a:pt x="6283835" y="1225804"/>
                    <a:pt x="6192268" y="1355979"/>
                    <a:pt x="6134864" y="1355979"/>
                  </a:cubicBezTo>
                  <a:cubicBezTo>
                    <a:pt x="6131054" y="1355979"/>
                    <a:pt x="6127371" y="1355344"/>
                    <a:pt x="6123815" y="1354201"/>
                  </a:cubicBezTo>
                  <a:cubicBezTo>
                    <a:pt x="6078984" y="1339215"/>
                    <a:pt x="6153787" y="1117600"/>
                    <a:pt x="6183886" y="1062355"/>
                  </a:cubicBezTo>
                  <a:cubicBezTo>
                    <a:pt x="6211318" y="1011047"/>
                    <a:pt x="6249164" y="927100"/>
                    <a:pt x="6185791" y="927100"/>
                  </a:cubicBezTo>
                  <a:cubicBezTo>
                    <a:pt x="6180838" y="927100"/>
                    <a:pt x="6175250" y="927608"/>
                    <a:pt x="6169027" y="928751"/>
                  </a:cubicBezTo>
                  <a:cubicBezTo>
                    <a:pt x="6130927" y="935355"/>
                    <a:pt x="6095113" y="990473"/>
                    <a:pt x="6068189" y="1059307"/>
                  </a:cubicBezTo>
                  <a:cubicBezTo>
                    <a:pt x="6019294" y="1093089"/>
                    <a:pt x="5959350" y="1118235"/>
                    <a:pt x="5914519" y="1131443"/>
                  </a:cubicBezTo>
                  <a:cubicBezTo>
                    <a:pt x="5918964" y="1118362"/>
                    <a:pt x="5922647" y="1105154"/>
                    <a:pt x="5924806" y="1092073"/>
                  </a:cubicBezTo>
                  <a:cubicBezTo>
                    <a:pt x="5953889" y="938022"/>
                    <a:pt x="5798949" y="850519"/>
                    <a:pt x="5729860" y="841375"/>
                  </a:cubicBezTo>
                  <a:cubicBezTo>
                    <a:pt x="5726813" y="840994"/>
                    <a:pt x="5723638" y="840740"/>
                    <a:pt x="5720335" y="840740"/>
                  </a:cubicBezTo>
                  <a:cubicBezTo>
                    <a:pt x="5663058" y="840740"/>
                    <a:pt x="5567682" y="899541"/>
                    <a:pt x="5552060" y="978027"/>
                  </a:cubicBezTo>
                  <a:cubicBezTo>
                    <a:pt x="5542154" y="1027176"/>
                    <a:pt x="5547107" y="1057783"/>
                    <a:pt x="5585207" y="1087247"/>
                  </a:cubicBezTo>
                  <a:cubicBezTo>
                    <a:pt x="5582032" y="1091438"/>
                    <a:pt x="5579365" y="1095883"/>
                    <a:pt x="5576698" y="1100582"/>
                  </a:cubicBezTo>
                  <a:cubicBezTo>
                    <a:pt x="5576698" y="1100582"/>
                    <a:pt x="5570856" y="1112774"/>
                    <a:pt x="5564125" y="1131951"/>
                  </a:cubicBezTo>
                  <a:cubicBezTo>
                    <a:pt x="5446777" y="1148842"/>
                    <a:pt x="5325365" y="1166876"/>
                    <a:pt x="5205223" y="1192149"/>
                  </a:cubicBezTo>
                  <a:cubicBezTo>
                    <a:pt x="5259833" y="1038352"/>
                    <a:pt x="5300600" y="901573"/>
                    <a:pt x="5325365" y="826643"/>
                  </a:cubicBezTo>
                  <a:cubicBezTo>
                    <a:pt x="5496942" y="302387"/>
                    <a:pt x="5673091" y="117983"/>
                    <a:pt x="5629149" y="90170"/>
                  </a:cubicBezTo>
                  <a:cubicBezTo>
                    <a:pt x="5621656" y="85344"/>
                    <a:pt x="5614163" y="83439"/>
                    <a:pt x="5607178" y="83439"/>
                  </a:cubicBezTo>
                  <a:cubicBezTo>
                    <a:pt x="5573142" y="83439"/>
                    <a:pt x="5546726" y="129413"/>
                    <a:pt x="5546726" y="129413"/>
                  </a:cubicBezTo>
                  <a:lnTo>
                    <a:pt x="5518532" y="168021"/>
                  </a:lnTo>
                  <a:cubicBezTo>
                    <a:pt x="5413630" y="287782"/>
                    <a:pt x="5017644" y="740537"/>
                    <a:pt x="4927601" y="842518"/>
                  </a:cubicBezTo>
                  <a:cubicBezTo>
                    <a:pt x="4836034" y="945896"/>
                    <a:pt x="4581780" y="1256411"/>
                    <a:pt x="4415537" y="1256411"/>
                  </a:cubicBezTo>
                  <a:cubicBezTo>
                    <a:pt x="4395471" y="1256411"/>
                    <a:pt x="4376802" y="1251966"/>
                    <a:pt x="4359784" y="1241933"/>
                  </a:cubicBezTo>
                  <a:cubicBezTo>
                    <a:pt x="4200145" y="1148969"/>
                    <a:pt x="4435730" y="794766"/>
                    <a:pt x="4581272" y="543560"/>
                  </a:cubicBezTo>
                  <a:cubicBezTo>
                    <a:pt x="4647566" y="428879"/>
                    <a:pt x="4753737" y="257175"/>
                    <a:pt x="4695572" y="121666"/>
                  </a:cubicBezTo>
                  <a:cubicBezTo>
                    <a:pt x="4669537" y="62484"/>
                    <a:pt x="4629278" y="39243"/>
                    <a:pt x="4583558" y="38862"/>
                  </a:cubicBezTo>
                  <a:close/>
                </a:path>
              </a:pathLst>
            </a:custGeom>
            <a:solidFill>
              <a:srgbClr val="F2F1EC"/>
            </a:solidFill>
          </p:spPr>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9635852"/>
            <a:ext cx="18288000" cy="651139"/>
          </a:xfrm>
          <a:custGeom>
            <a:avLst/>
            <a:gdLst/>
            <a:ahLst/>
            <a:cxnLst/>
            <a:rect l="l" t="t" r="r" b="b"/>
            <a:pathLst>
              <a:path w="18288000" h="651139">
                <a:moveTo>
                  <a:pt x="0" y="0"/>
                </a:moveTo>
                <a:lnTo>
                  <a:pt x="18288000" y="0"/>
                </a:lnTo>
                <a:lnTo>
                  <a:pt x="18288000" y="651138"/>
                </a:lnTo>
                <a:lnTo>
                  <a:pt x="0" y="651138"/>
                </a:lnTo>
                <a:lnTo>
                  <a:pt x="0" y="0"/>
                </a:lnTo>
                <a:close/>
              </a:path>
            </a:pathLst>
          </a:custGeom>
          <a:blipFill>
            <a:blip r:embed="rId1"/>
            <a:stretch>
              <a:fillRect t="-16703" b="-16703"/>
            </a:stretch>
          </a:blipFill>
        </p:spPr>
      </p:sp>
      <p:sp>
        <p:nvSpPr>
          <p:cNvPr id="3" name="Freeform 3"/>
          <p:cNvSpPr/>
          <p:nvPr/>
        </p:nvSpPr>
        <p:spPr>
          <a:xfrm>
            <a:off x="15468600" y="237106"/>
            <a:ext cx="2057400" cy="1763144"/>
          </a:xfrm>
          <a:custGeom>
            <a:avLst/>
            <a:gdLst/>
            <a:ahLst/>
            <a:cxnLst/>
            <a:rect l="l" t="t" r="r" b="b"/>
            <a:pathLst>
              <a:path w="2057400" h="1763144">
                <a:moveTo>
                  <a:pt x="0" y="0"/>
                </a:moveTo>
                <a:lnTo>
                  <a:pt x="2057400" y="0"/>
                </a:lnTo>
                <a:lnTo>
                  <a:pt x="2057400" y="1763144"/>
                </a:lnTo>
                <a:lnTo>
                  <a:pt x="0" y="1763144"/>
                </a:lnTo>
                <a:lnTo>
                  <a:pt x="0" y="0"/>
                </a:lnTo>
                <a:close/>
              </a:path>
            </a:pathLst>
          </a:custGeom>
          <a:blipFill>
            <a:blip r:embed="rId2"/>
            <a:stretch>
              <a:fillRect/>
            </a:stretch>
          </a:blipFill>
        </p:spPr>
      </p:sp>
      <p:sp>
        <p:nvSpPr>
          <p:cNvPr id="4" name="Freeform 4"/>
          <p:cNvSpPr/>
          <p:nvPr/>
        </p:nvSpPr>
        <p:spPr>
          <a:xfrm>
            <a:off x="533400" y="1714557"/>
            <a:ext cx="12681842" cy="37786"/>
          </a:xfrm>
          <a:custGeom>
            <a:avLst/>
            <a:gdLst/>
            <a:ahLst/>
            <a:cxnLst/>
            <a:rect l="l" t="t" r="r" b="b"/>
            <a:pathLst>
              <a:path w="12681842" h="37786">
                <a:moveTo>
                  <a:pt x="0" y="0"/>
                </a:moveTo>
                <a:lnTo>
                  <a:pt x="12681842" y="0"/>
                </a:lnTo>
                <a:lnTo>
                  <a:pt x="12681842" y="37786"/>
                </a:lnTo>
                <a:lnTo>
                  <a:pt x="0" y="37786"/>
                </a:lnTo>
                <a:lnTo>
                  <a:pt x="0" y="0"/>
                </a:lnTo>
                <a:close/>
              </a:path>
            </a:pathLst>
          </a:custGeom>
          <a:blipFill>
            <a:blip r:embed="rId3"/>
            <a:stretch>
              <a:fillRect/>
            </a:stretch>
          </a:blipFill>
        </p:spPr>
      </p:sp>
      <p:sp>
        <p:nvSpPr>
          <p:cNvPr id="5" name="Freeform 5"/>
          <p:cNvSpPr/>
          <p:nvPr/>
        </p:nvSpPr>
        <p:spPr>
          <a:xfrm>
            <a:off x="10765935" y="2832716"/>
            <a:ext cx="5970671" cy="5970671"/>
          </a:xfrm>
          <a:custGeom>
            <a:avLst/>
            <a:gdLst/>
            <a:ahLst/>
            <a:cxnLst/>
            <a:rect l="l" t="t" r="r" b="b"/>
            <a:pathLst>
              <a:path w="5970671" h="5970671">
                <a:moveTo>
                  <a:pt x="0" y="0"/>
                </a:moveTo>
                <a:lnTo>
                  <a:pt x="5970671" y="0"/>
                </a:lnTo>
                <a:lnTo>
                  <a:pt x="5970671" y="5970670"/>
                </a:lnTo>
                <a:lnTo>
                  <a:pt x="0" y="5970670"/>
                </a:lnTo>
                <a:lnTo>
                  <a:pt x="0" y="0"/>
                </a:lnTo>
                <a:close/>
              </a:path>
            </a:pathLst>
          </a:custGeom>
          <a:blipFill>
            <a:blip r:embed="rId4"/>
            <a:stretch>
              <a:fillRect/>
            </a:stretch>
          </a:blipFill>
        </p:spPr>
      </p:sp>
      <p:sp>
        <p:nvSpPr>
          <p:cNvPr id="6" name="TextBox 6"/>
          <p:cNvSpPr txBox="1"/>
          <p:nvPr/>
        </p:nvSpPr>
        <p:spPr>
          <a:xfrm>
            <a:off x="588264" y="675989"/>
            <a:ext cx="7366212" cy="755752"/>
          </a:xfrm>
          <a:prstGeom prst="rect">
            <a:avLst/>
          </a:prstGeom>
        </p:spPr>
        <p:txBody>
          <a:bodyPr lIns="0" tIns="0" rIns="0" bIns="0" rtlCol="0" anchor="t">
            <a:spAutoFit/>
          </a:bodyPr>
          <a:lstStyle/>
          <a:p>
            <a:pPr algn="l">
              <a:lnSpc>
                <a:spcPts val="5595"/>
              </a:lnSpc>
            </a:pPr>
            <a:r>
              <a:rPr lang="en-US" sz="3995" b="1">
                <a:solidFill>
                  <a:srgbClr val="1F409A"/>
                </a:solidFill>
                <a:latin typeface="Arial Bold" panose="020B0802020202020204"/>
                <a:ea typeface="Arial Bold" panose="020B0802020202020204"/>
                <a:cs typeface="Arial Bold" panose="020B0802020202020204"/>
                <a:sym typeface="Arial Bold" panose="020B0802020202020204"/>
              </a:rPr>
              <a:t>Vấn đề và lý do chọn đề tài</a:t>
            </a:r>
            <a:endParaRPr lang="en-US" sz="3995" b="1">
              <a:solidFill>
                <a:srgbClr val="1F409A"/>
              </a:solidFill>
              <a:latin typeface="Arial Bold" panose="020B0802020202020204"/>
              <a:ea typeface="Arial Bold" panose="020B0802020202020204"/>
              <a:cs typeface="Arial Bold" panose="020B0802020202020204"/>
              <a:sym typeface="Arial Bold" panose="020B0802020202020204"/>
            </a:endParaRPr>
          </a:p>
        </p:txBody>
      </p:sp>
      <p:sp>
        <p:nvSpPr>
          <p:cNvPr id="7" name="TextBox 7"/>
          <p:cNvSpPr txBox="1"/>
          <p:nvPr/>
        </p:nvSpPr>
        <p:spPr>
          <a:xfrm>
            <a:off x="588264" y="2863748"/>
            <a:ext cx="8793772" cy="6394552"/>
          </a:xfrm>
          <a:prstGeom prst="rect">
            <a:avLst/>
          </a:prstGeom>
        </p:spPr>
        <p:txBody>
          <a:bodyPr lIns="0" tIns="0" rIns="0" bIns="0" rtlCol="0" anchor="t">
            <a:spAutoFit/>
          </a:bodyPr>
          <a:lstStyle/>
          <a:p>
            <a:pPr marL="862965" lvl="1" indent="-431165" algn="l">
              <a:lnSpc>
                <a:spcPts val="5595"/>
              </a:lnSpc>
              <a:buFont typeface="Arial" panose="020B0604020202020204"/>
              <a:buChar char="•"/>
            </a:pPr>
            <a:r>
              <a:rPr lang="en-US" sz="3995" b="1">
                <a:solidFill>
                  <a:srgbClr val="000000"/>
                </a:solidFill>
                <a:latin typeface="Arial Bold" panose="020B0802020202020204"/>
                <a:ea typeface="Arial Bold" panose="020B0802020202020204"/>
                <a:cs typeface="Arial Bold" panose="020B0802020202020204"/>
                <a:sym typeface="Arial Bold" panose="020B0802020202020204"/>
              </a:rPr>
              <a:t>Cá</a:t>
            </a:r>
            <a:r>
              <a:rPr lang="en-US" sz="3995" b="1">
                <a:solidFill>
                  <a:srgbClr val="000000"/>
                </a:solidFill>
                <a:latin typeface="Arial Bold" panose="020B0802020202020204"/>
                <a:ea typeface="Arial Bold" panose="020B0802020202020204"/>
                <a:cs typeface="Arial Bold" panose="020B0802020202020204"/>
                <a:sym typeface="Arial Bold" panose="020B0802020202020204"/>
              </a:rPr>
              <a:t>c trò chơi theo chuyển động</a:t>
            </a:r>
            <a:r>
              <a:rPr lang="en-US" sz="3995" b="1">
                <a:solidFill>
                  <a:srgbClr val="000000"/>
                </a:solidFill>
                <a:latin typeface="Arial Bold" panose="020B0802020202020204"/>
                <a:ea typeface="Arial Bold" panose="020B0802020202020204"/>
                <a:cs typeface="Arial Bold" panose="020B0802020202020204"/>
                <a:sym typeface="Arial Bold" panose="020B0802020202020204"/>
              </a:rPr>
              <a:t> hiện nay chủ yếu yêu cầu thiết bị chuyên dụng (như PC, PlayStation Move).</a:t>
            </a:r>
            <a:endParaRPr lang="en-US" sz="3995" b="1">
              <a:solidFill>
                <a:srgbClr val="000000"/>
              </a:solidFill>
              <a:latin typeface="Arial Bold" panose="020B0802020202020204"/>
              <a:ea typeface="Arial Bold" panose="020B0802020202020204"/>
              <a:cs typeface="Arial Bold" panose="020B0802020202020204"/>
              <a:sym typeface="Arial Bold" panose="020B0802020202020204"/>
            </a:endParaRPr>
          </a:p>
          <a:p>
            <a:pPr marL="862965" lvl="1" indent="-431165" algn="l">
              <a:lnSpc>
                <a:spcPts val="5595"/>
              </a:lnSpc>
              <a:buFont typeface="Arial" panose="020B0604020202020204"/>
              <a:buChar char="•"/>
            </a:pPr>
            <a:r>
              <a:rPr lang="en-US" sz="3995" b="1">
                <a:solidFill>
                  <a:srgbClr val="000000"/>
                </a:solidFill>
                <a:latin typeface="Arial Bold" panose="020B0802020202020204"/>
                <a:ea typeface="Arial Bold" panose="020B0802020202020204"/>
                <a:cs typeface="Arial Bold" panose="020B0802020202020204"/>
                <a:sym typeface="Arial Bold" panose="020B0802020202020204"/>
              </a:rPr>
              <a:t>Người chơi phổ thông khó tiếp cận do yêu cầu phần cứng cao.</a:t>
            </a:r>
            <a:endParaRPr lang="en-US" sz="3995" b="1">
              <a:solidFill>
                <a:srgbClr val="000000"/>
              </a:solidFill>
              <a:latin typeface="Arial Bold" panose="020B0802020202020204"/>
              <a:ea typeface="Arial Bold" panose="020B0802020202020204"/>
              <a:cs typeface="Arial Bold" panose="020B0802020202020204"/>
              <a:sym typeface="Arial Bold" panose="020B0802020202020204"/>
            </a:endParaRPr>
          </a:p>
          <a:p>
            <a:pPr marL="862965" lvl="1" indent="-431165" algn="l">
              <a:lnSpc>
                <a:spcPts val="5595"/>
              </a:lnSpc>
              <a:buFont typeface="Arial" panose="020B0604020202020204"/>
              <a:buChar char="•"/>
            </a:pPr>
            <a:r>
              <a:rPr lang="en-US" sz="3995" b="1">
                <a:solidFill>
                  <a:srgbClr val="000000"/>
                </a:solidFill>
                <a:latin typeface="Arial Bold" panose="020B0802020202020204"/>
                <a:ea typeface="Arial Bold" panose="020B0802020202020204"/>
                <a:cs typeface="Arial Bold" panose="020B0802020202020204"/>
                <a:sym typeface="Arial Bold" panose="020B0802020202020204"/>
              </a:rPr>
              <a:t>Nhu cầu về trải nghiệm game tương tác tự nhiên, vận động cơ thể ngày càng tăng.</a:t>
            </a:r>
            <a:endParaRPr lang="en-US" sz="3995" b="1">
              <a:solidFill>
                <a:srgbClr val="000000"/>
              </a:solidFill>
              <a:latin typeface="Arial Bold" panose="020B0802020202020204"/>
              <a:ea typeface="Arial Bold" panose="020B0802020202020204"/>
              <a:cs typeface="Arial Bold" panose="020B0802020202020204"/>
              <a:sym typeface="Arial Bold" panose="020B0802020202020204"/>
            </a:endParaRPr>
          </a:p>
        </p:txBody>
      </p:sp>
      <p:sp>
        <p:nvSpPr>
          <p:cNvPr id="8" name="TextBox 8"/>
          <p:cNvSpPr txBox="1"/>
          <p:nvPr/>
        </p:nvSpPr>
        <p:spPr>
          <a:xfrm>
            <a:off x="1028700" y="1930170"/>
            <a:ext cx="1706285" cy="755752"/>
          </a:xfrm>
          <a:prstGeom prst="rect">
            <a:avLst/>
          </a:prstGeom>
        </p:spPr>
        <p:txBody>
          <a:bodyPr lIns="0" tIns="0" rIns="0" bIns="0" rtlCol="0" anchor="t">
            <a:spAutoFit/>
          </a:bodyPr>
          <a:lstStyle/>
          <a:p>
            <a:pPr algn="ctr">
              <a:lnSpc>
                <a:spcPts val="5595"/>
              </a:lnSpc>
              <a:spcBef>
                <a:spcPct val="0"/>
              </a:spcBef>
            </a:pPr>
            <a:r>
              <a:rPr lang="en-US" sz="3995" b="1">
                <a:solidFill>
                  <a:srgbClr val="000000"/>
                </a:solidFill>
                <a:latin typeface="Arial Bold" panose="020B0802020202020204"/>
                <a:ea typeface="Arial Bold" panose="020B0802020202020204"/>
                <a:cs typeface="Arial Bold" panose="020B0802020202020204"/>
                <a:sym typeface="Arial Bold" panose="020B0802020202020204"/>
              </a:rPr>
              <a:t>Vấn đề</a:t>
            </a:r>
            <a:endParaRPr lang="en-US" sz="3995" b="1">
              <a:solidFill>
                <a:srgbClr val="000000"/>
              </a:solidFill>
              <a:latin typeface="Arial Bold" panose="020B0802020202020204"/>
              <a:ea typeface="Arial Bold" panose="020B0802020202020204"/>
              <a:cs typeface="Arial Bold" panose="020B0802020202020204"/>
              <a:sym typeface="Arial Bold" panose="020B0802020202020204"/>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9635852"/>
            <a:ext cx="18288000" cy="651139"/>
          </a:xfrm>
          <a:custGeom>
            <a:avLst/>
            <a:gdLst/>
            <a:ahLst/>
            <a:cxnLst/>
            <a:rect l="l" t="t" r="r" b="b"/>
            <a:pathLst>
              <a:path w="18288000" h="651139">
                <a:moveTo>
                  <a:pt x="0" y="0"/>
                </a:moveTo>
                <a:lnTo>
                  <a:pt x="18288000" y="0"/>
                </a:lnTo>
                <a:lnTo>
                  <a:pt x="18288000" y="651138"/>
                </a:lnTo>
                <a:lnTo>
                  <a:pt x="0" y="651138"/>
                </a:lnTo>
                <a:lnTo>
                  <a:pt x="0" y="0"/>
                </a:lnTo>
                <a:close/>
              </a:path>
            </a:pathLst>
          </a:custGeom>
          <a:blipFill>
            <a:blip r:embed="rId1"/>
            <a:stretch>
              <a:fillRect t="-16703" b="-16703"/>
            </a:stretch>
          </a:blipFill>
        </p:spPr>
      </p:sp>
      <p:sp>
        <p:nvSpPr>
          <p:cNvPr id="3" name="Freeform 3"/>
          <p:cNvSpPr/>
          <p:nvPr/>
        </p:nvSpPr>
        <p:spPr>
          <a:xfrm>
            <a:off x="15468600" y="237106"/>
            <a:ext cx="2057400" cy="1763144"/>
          </a:xfrm>
          <a:custGeom>
            <a:avLst/>
            <a:gdLst/>
            <a:ahLst/>
            <a:cxnLst/>
            <a:rect l="l" t="t" r="r" b="b"/>
            <a:pathLst>
              <a:path w="2057400" h="1763144">
                <a:moveTo>
                  <a:pt x="0" y="0"/>
                </a:moveTo>
                <a:lnTo>
                  <a:pt x="2057400" y="0"/>
                </a:lnTo>
                <a:lnTo>
                  <a:pt x="2057400" y="1763144"/>
                </a:lnTo>
                <a:lnTo>
                  <a:pt x="0" y="1763144"/>
                </a:lnTo>
                <a:lnTo>
                  <a:pt x="0" y="0"/>
                </a:lnTo>
                <a:close/>
              </a:path>
            </a:pathLst>
          </a:custGeom>
          <a:blipFill>
            <a:blip r:embed="rId2"/>
            <a:stretch>
              <a:fillRect/>
            </a:stretch>
          </a:blipFill>
        </p:spPr>
      </p:sp>
      <p:sp>
        <p:nvSpPr>
          <p:cNvPr id="4" name="Freeform 4"/>
          <p:cNvSpPr/>
          <p:nvPr/>
        </p:nvSpPr>
        <p:spPr>
          <a:xfrm>
            <a:off x="533400" y="1714557"/>
            <a:ext cx="12681842" cy="37786"/>
          </a:xfrm>
          <a:custGeom>
            <a:avLst/>
            <a:gdLst/>
            <a:ahLst/>
            <a:cxnLst/>
            <a:rect l="l" t="t" r="r" b="b"/>
            <a:pathLst>
              <a:path w="12681842" h="37786">
                <a:moveTo>
                  <a:pt x="0" y="0"/>
                </a:moveTo>
                <a:lnTo>
                  <a:pt x="12681842" y="0"/>
                </a:lnTo>
                <a:lnTo>
                  <a:pt x="12681842" y="37786"/>
                </a:lnTo>
                <a:lnTo>
                  <a:pt x="0" y="37786"/>
                </a:lnTo>
                <a:lnTo>
                  <a:pt x="0" y="0"/>
                </a:lnTo>
                <a:close/>
              </a:path>
            </a:pathLst>
          </a:custGeom>
          <a:blipFill>
            <a:blip r:embed="rId3"/>
            <a:stretch>
              <a:fillRect/>
            </a:stretch>
          </a:blipFill>
        </p:spPr>
      </p:sp>
      <p:sp>
        <p:nvSpPr>
          <p:cNvPr id="5" name="Freeform 5"/>
          <p:cNvSpPr/>
          <p:nvPr/>
        </p:nvSpPr>
        <p:spPr>
          <a:xfrm>
            <a:off x="11179575" y="2741895"/>
            <a:ext cx="6079725" cy="5380959"/>
          </a:xfrm>
          <a:custGeom>
            <a:avLst/>
            <a:gdLst/>
            <a:ahLst/>
            <a:cxnLst/>
            <a:rect l="l" t="t" r="r" b="b"/>
            <a:pathLst>
              <a:path w="6079725" h="5380959">
                <a:moveTo>
                  <a:pt x="0" y="0"/>
                </a:moveTo>
                <a:lnTo>
                  <a:pt x="6079725" y="0"/>
                </a:lnTo>
                <a:lnTo>
                  <a:pt x="6079725" y="5380958"/>
                </a:lnTo>
                <a:lnTo>
                  <a:pt x="0" y="5380958"/>
                </a:lnTo>
                <a:lnTo>
                  <a:pt x="0" y="0"/>
                </a:lnTo>
                <a:close/>
              </a:path>
            </a:pathLst>
          </a:custGeom>
          <a:blipFill>
            <a:blip r:embed="rId4"/>
            <a:stretch>
              <a:fillRect l="-18336" r="-58676"/>
            </a:stretch>
          </a:blipFill>
        </p:spPr>
      </p:sp>
      <p:sp>
        <p:nvSpPr>
          <p:cNvPr id="6" name="TextBox 6"/>
          <p:cNvSpPr txBox="1"/>
          <p:nvPr/>
        </p:nvSpPr>
        <p:spPr>
          <a:xfrm>
            <a:off x="588264" y="675989"/>
            <a:ext cx="7366212" cy="755752"/>
          </a:xfrm>
          <a:prstGeom prst="rect">
            <a:avLst/>
          </a:prstGeom>
        </p:spPr>
        <p:txBody>
          <a:bodyPr lIns="0" tIns="0" rIns="0" bIns="0" rtlCol="0" anchor="t">
            <a:spAutoFit/>
          </a:bodyPr>
          <a:lstStyle/>
          <a:p>
            <a:pPr algn="l">
              <a:lnSpc>
                <a:spcPts val="5595"/>
              </a:lnSpc>
            </a:pPr>
            <a:r>
              <a:rPr lang="en-US" sz="3995" b="1">
                <a:solidFill>
                  <a:srgbClr val="1F409A"/>
                </a:solidFill>
                <a:latin typeface="Arial Bold" panose="020B0802020202020204"/>
                <a:ea typeface="Arial Bold" panose="020B0802020202020204"/>
                <a:cs typeface="Arial Bold" panose="020B0802020202020204"/>
                <a:sym typeface="Arial Bold" panose="020B0802020202020204"/>
              </a:rPr>
              <a:t>Vấn đề và lý do chọn đề tài</a:t>
            </a:r>
            <a:endParaRPr lang="en-US" sz="3995" b="1">
              <a:solidFill>
                <a:srgbClr val="1F409A"/>
              </a:solidFill>
              <a:latin typeface="Arial Bold" panose="020B0802020202020204"/>
              <a:ea typeface="Arial Bold" panose="020B0802020202020204"/>
              <a:cs typeface="Arial Bold" panose="020B0802020202020204"/>
              <a:sym typeface="Arial Bold" panose="020B0802020202020204"/>
            </a:endParaRPr>
          </a:p>
        </p:txBody>
      </p:sp>
      <p:sp>
        <p:nvSpPr>
          <p:cNvPr id="7" name="TextBox 7"/>
          <p:cNvSpPr txBox="1"/>
          <p:nvPr/>
        </p:nvSpPr>
        <p:spPr>
          <a:xfrm>
            <a:off x="588264" y="2863748"/>
            <a:ext cx="8555736" cy="4984852"/>
          </a:xfrm>
          <a:prstGeom prst="rect">
            <a:avLst/>
          </a:prstGeom>
        </p:spPr>
        <p:txBody>
          <a:bodyPr lIns="0" tIns="0" rIns="0" bIns="0" rtlCol="0" anchor="t">
            <a:spAutoFit/>
          </a:bodyPr>
          <a:lstStyle/>
          <a:p>
            <a:pPr marL="862965" lvl="1" indent="-431165" algn="l">
              <a:lnSpc>
                <a:spcPts val="5595"/>
              </a:lnSpc>
              <a:spcBef>
                <a:spcPct val="0"/>
              </a:spcBef>
              <a:buFont typeface="Arial" panose="020B0604020202020204"/>
              <a:buChar char="•"/>
            </a:pPr>
            <a:r>
              <a:rPr lang="en-US" sz="3995" b="1">
                <a:solidFill>
                  <a:srgbClr val="000000"/>
                </a:solidFill>
                <a:latin typeface="Arial Bold" panose="020B0802020202020204"/>
                <a:ea typeface="Arial Bold" panose="020B0802020202020204"/>
                <a:cs typeface="Arial Bold" panose="020B0802020202020204"/>
                <a:sym typeface="Arial Bold" panose="020B0802020202020204"/>
              </a:rPr>
              <a:t>Tận dụng</a:t>
            </a:r>
            <a:r>
              <a:rPr lang="en-US" sz="3995" b="1">
                <a:solidFill>
                  <a:srgbClr val="000000"/>
                </a:solidFill>
                <a:latin typeface="Arial Bold" panose="020B0802020202020204"/>
                <a:ea typeface="Arial Bold" panose="020B0802020202020204"/>
                <a:cs typeface="Arial Bold" panose="020B0802020202020204"/>
                <a:sym typeface="Arial Bold" panose="020B0802020202020204"/>
              </a:rPr>
              <a:t> webcam phổ thông để làm game dễ tiếp cận.</a:t>
            </a:r>
            <a:endParaRPr lang="en-US" sz="3995" b="1">
              <a:solidFill>
                <a:srgbClr val="000000"/>
              </a:solidFill>
              <a:latin typeface="Arial Bold" panose="020B0802020202020204"/>
              <a:ea typeface="Arial Bold" panose="020B0802020202020204"/>
              <a:cs typeface="Arial Bold" panose="020B0802020202020204"/>
              <a:sym typeface="Arial Bold" panose="020B0802020202020204"/>
            </a:endParaRPr>
          </a:p>
          <a:p>
            <a:pPr marL="862965" lvl="1" indent="-431165" algn="l">
              <a:lnSpc>
                <a:spcPts val="5595"/>
              </a:lnSpc>
              <a:buFont typeface="Arial" panose="020B0604020202020204"/>
              <a:buChar char="•"/>
            </a:pPr>
            <a:r>
              <a:rPr lang="en-US" sz="3995" b="1">
                <a:solidFill>
                  <a:srgbClr val="000000"/>
                </a:solidFill>
                <a:latin typeface="Arial Bold" panose="020B0802020202020204"/>
                <a:ea typeface="Arial Bold" panose="020B0802020202020204"/>
                <a:cs typeface="Arial Bold" panose="020B0802020202020204"/>
                <a:sym typeface="Arial Bold" panose="020B0802020202020204"/>
              </a:rPr>
              <a:t>Tăng cường trải ng</a:t>
            </a:r>
            <a:r>
              <a:rPr lang="en-US" sz="3995" b="1">
                <a:solidFill>
                  <a:srgbClr val="000000"/>
                </a:solidFill>
                <a:latin typeface="Arial Bold" panose="020B0802020202020204"/>
                <a:ea typeface="Arial Bold" panose="020B0802020202020204"/>
                <a:cs typeface="Arial Bold" panose="020B0802020202020204"/>
                <a:sym typeface="Arial Bold" panose="020B0802020202020204"/>
              </a:rPr>
              <a:t>hiệm vận động cho người chơi.</a:t>
            </a:r>
            <a:endParaRPr lang="en-US" sz="3995" b="1">
              <a:solidFill>
                <a:srgbClr val="000000"/>
              </a:solidFill>
              <a:latin typeface="Arial Bold" panose="020B0802020202020204"/>
              <a:ea typeface="Arial Bold" panose="020B0802020202020204"/>
              <a:cs typeface="Arial Bold" panose="020B0802020202020204"/>
              <a:sym typeface="Arial Bold" panose="020B0802020202020204"/>
            </a:endParaRPr>
          </a:p>
          <a:p>
            <a:pPr marL="862965" lvl="1" indent="-431165" algn="l">
              <a:lnSpc>
                <a:spcPts val="5595"/>
              </a:lnSpc>
              <a:buFont typeface="Arial" panose="020B0604020202020204"/>
              <a:buChar char="•"/>
            </a:pPr>
            <a:r>
              <a:rPr lang="en-US" sz="3995" b="1">
                <a:solidFill>
                  <a:srgbClr val="000000"/>
                </a:solidFill>
                <a:latin typeface="Arial Bold" panose="020B0802020202020204"/>
                <a:ea typeface="Arial Bold" panose="020B0802020202020204"/>
                <a:cs typeface="Arial Bold" panose="020B0802020202020204"/>
                <a:sym typeface="Arial Bold" panose="020B0802020202020204"/>
              </a:rPr>
              <a:t>Ứng dụng công nghệ xử lý hình ảnh vào thực tế.</a:t>
            </a:r>
            <a:endParaRPr lang="en-US" sz="3995" b="1">
              <a:solidFill>
                <a:srgbClr val="000000"/>
              </a:solidFill>
              <a:latin typeface="Arial Bold" panose="020B0802020202020204"/>
              <a:ea typeface="Arial Bold" panose="020B0802020202020204"/>
              <a:cs typeface="Arial Bold" panose="020B0802020202020204"/>
              <a:sym typeface="Arial Bold" panose="020B0802020202020204"/>
            </a:endParaRPr>
          </a:p>
          <a:p>
            <a:pPr algn="l">
              <a:lnSpc>
                <a:spcPts val="5595"/>
              </a:lnSpc>
            </a:pPr>
          </a:p>
        </p:txBody>
      </p:sp>
      <p:sp>
        <p:nvSpPr>
          <p:cNvPr id="8" name="TextBox 8"/>
          <p:cNvSpPr txBox="1"/>
          <p:nvPr/>
        </p:nvSpPr>
        <p:spPr>
          <a:xfrm>
            <a:off x="1211580" y="1930400"/>
            <a:ext cx="2499995" cy="716915"/>
          </a:xfrm>
          <a:prstGeom prst="rect">
            <a:avLst/>
          </a:prstGeom>
        </p:spPr>
        <p:txBody>
          <a:bodyPr wrap="square" lIns="0" tIns="0" rIns="0" bIns="0" rtlCol="0" anchor="t">
            <a:spAutoFit/>
          </a:bodyPr>
          <a:lstStyle/>
          <a:p>
            <a:pPr algn="ctr">
              <a:lnSpc>
                <a:spcPts val="5595"/>
              </a:lnSpc>
              <a:spcBef>
                <a:spcPct val="0"/>
              </a:spcBef>
            </a:pPr>
            <a:r>
              <a:rPr lang="en-US" sz="3995" b="1">
                <a:solidFill>
                  <a:srgbClr val="000000"/>
                </a:solidFill>
                <a:latin typeface="Arial Bold" panose="020B0802020202020204"/>
                <a:ea typeface="Arial Bold" panose="020B0802020202020204"/>
                <a:cs typeface="Arial Bold" panose="020B0802020202020204"/>
                <a:sym typeface="Arial Bold" panose="020B0802020202020204"/>
              </a:rPr>
              <a:t>Lý do</a:t>
            </a:r>
            <a:endParaRPr lang="en-US" sz="3995" b="1">
              <a:solidFill>
                <a:srgbClr val="000000"/>
              </a:solidFill>
              <a:latin typeface="Arial Bold" panose="020B0802020202020204"/>
              <a:ea typeface="Arial Bold" panose="020B0802020202020204"/>
              <a:cs typeface="Arial Bold" panose="020B0802020202020204"/>
              <a:sym typeface="Arial Bold" panose="020B0802020202020204"/>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9635852"/>
            <a:ext cx="18288000" cy="651139"/>
          </a:xfrm>
          <a:custGeom>
            <a:avLst/>
            <a:gdLst/>
            <a:ahLst/>
            <a:cxnLst/>
            <a:rect l="l" t="t" r="r" b="b"/>
            <a:pathLst>
              <a:path w="18288000" h="651139">
                <a:moveTo>
                  <a:pt x="0" y="0"/>
                </a:moveTo>
                <a:lnTo>
                  <a:pt x="18288000" y="0"/>
                </a:lnTo>
                <a:lnTo>
                  <a:pt x="18288000" y="651138"/>
                </a:lnTo>
                <a:lnTo>
                  <a:pt x="0" y="651138"/>
                </a:lnTo>
                <a:lnTo>
                  <a:pt x="0" y="0"/>
                </a:lnTo>
                <a:close/>
              </a:path>
            </a:pathLst>
          </a:custGeom>
          <a:blipFill>
            <a:blip r:embed="rId1"/>
            <a:stretch>
              <a:fillRect t="-16703" b="-16703"/>
            </a:stretch>
          </a:blipFill>
        </p:spPr>
      </p:sp>
      <p:sp>
        <p:nvSpPr>
          <p:cNvPr id="3" name="Freeform 3"/>
          <p:cNvSpPr/>
          <p:nvPr/>
        </p:nvSpPr>
        <p:spPr>
          <a:xfrm>
            <a:off x="15468600" y="237106"/>
            <a:ext cx="2057400" cy="1763144"/>
          </a:xfrm>
          <a:custGeom>
            <a:avLst/>
            <a:gdLst/>
            <a:ahLst/>
            <a:cxnLst/>
            <a:rect l="l" t="t" r="r" b="b"/>
            <a:pathLst>
              <a:path w="2057400" h="1763144">
                <a:moveTo>
                  <a:pt x="0" y="0"/>
                </a:moveTo>
                <a:lnTo>
                  <a:pt x="2057400" y="0"/>
                </a:lnTo>
                <a:lnTo>
                  <a:pt x="2057400" y="1763144"/>
                </a:lnTo>
                <a:lnTo>
                  <a:pt x="0" y="1763144"/>
                </a:lnTo>
                <a:lnTo>
                  <a:pt x="0" y="0"/>
                </a:lnTo>
                <a:close/>
              </a:path>
            </a:pathLst>
          </a:custGeom>
          <a:blipFill>
            <a:blip r:embed="rId2"/>
            <a:stretch>
              <a:fillRect/>
            </a:stretch>
          </a:blipFill>
        </p:spPr>
      </p:sp>
      <p:sp>
        <p:nvSpPr>
          <p:cNvPr id="4" name="Freeform 4"/>
          <p:cNvSpPr/>
          <p:nvPr/>
        </p:nvSpPr>
        <p:spPr>
          <a:xfrm>
            <a:off x="533400" y="1714557"/>
            <a:ext cx="12681842" cy="37786"/>
          </a:xfrm>
          <a:custGeom>
            <a:avLst/>
            <a:gdLst/>
            <a:ahLst/>
            <a:cxnLst/>
            <a:rect l="l" t="t" r="r" b="b"/>
            <a:pathLst>
              <a:path w="12681842" h="37786">
                <a:moveTo>
                  <a:pt x="0" y="0"/>
                </a:moveTo>
                <a:lnTo>
                  <a:pt x="12681842" y="0"/>
                </a:lnTo>
                <a:lnTo>
                  <a:pt x="12681842" y="37786"/>
                </a:lnTo>
                <a:lnTo>
                  <a:pt x="0" y="37786"/>
                </a:lnTo>
                <a:lnTo>
                  <a:pt x="0" y="0"/>
                </a:lnTo>
                <a:close/>
              </a:path>
            </a:pathLst>
          </a:custGeom>
          <a:blipFill>
            <a:blip r:embed="rId3"/>
            <a:stretch>
              <a:fillRect/>
            </a:stretch>
          </a:blipFill>
        </p:spPr>
      </p:sp>
      <p:sp>
        <p:nvSpPr>
          <p:cNvPr id="5" name="Freeform 5"/>
          <p:cNvSpPr/>
          <p:nvPr/>
        </p:nvSpPr>
        <p:spPr>
          <a:xfrm>
            <a:off x="9682020" y="3041229"/>
            <a:ext cx="8040992" cy="5305737"/>
          </a:xfrm>
          <a:custGeom>
            <a:avLst/>
            <a:gdLst/>
            <a:ahLst/>
            <a:cxnLst/>
            <a:rect l="l" t="t" r="r" b="b"/>
            <a:pathLst>
              <a:path w="8040992" h="5305737">
                <a:moveTo>
                  <a:pt x="0" y="0"/>
                </a:moveTo>
                <a:lnTo>
                  <a:pt x="8040992" y="0"/>
                </a:lnTo>
                <a:lnTo>
                  <a:pt x="8040992" y="5305737"/>
                </a:lnTo>
                <a:lnTo>
                  <a:pt x="0" y="5305737"/>
                </a:lnTo>
                <a:lnTo>
                  <a:pt x="0" y="0"/>
                </a:lnTo>
                <a:close/>
              </a:path>
            </a:pathLst>
          </a:custGeom>
          <a:blipFill>
            <a:blip r:embed="rId4"/>
            <a:stretch>
              <a:fillRect/>
            </a:stretch>
          </a:blipFill>
        </p:spPr>
      </p:sp>
      <p:sp>
        <p:nvSpPr>
          <p:cNvPr id="6" name="TextBox 6"/>
          <p:cNvSpPr txBox="1"/>
          <p:nvPr/>
        </p:nvSpPr>
        <p:spPr>
          <a:xfrm>
            <a:off x="588264" y="675989"/>
            <a:ext cx="3855910" cy="755752"/>
          </a:xfrm>
          <a:prstGeom prst="rect">
            <a:avLst/>
          </a:prstGeom>
        </p:spPr>
        <p:txBody>
          <a:bodyPr lIns="0" tIns="0" rIns="0" bIns="0" rtlCol="0" anchor="t">
            <a:spAutoFit/>
          </a:bodyPr>
          <a:lstStyle/>
          <a:p>
            <a:pPr algn="l">
              <a:lnSpc>
                <a:spcPts val="5595"/>
              </a:lnSpc>
            </a:pPr>
            <a:r>
              <a:rPr lang="en-US" sz="3995" b="1">
                <a:solidFill>
                  <a:srgbClr val="1F409A"/>
                </a:solidFill>
                <a:latin typeface="Arial Bold" panose="020B0802020202020204"/>
                <a:ea typeface="Arial Bold" panose="020B0802020202020204"/>
                <a:cs typeface="Arial Bold" panose="020B0802020202020204"/>
                <a:sym typeface="Arial Bold" panose="020B0802020202020204"/>
              </a:rPr>
              <a:t>Mục tiêu</a:t>
            </a:r>
            <a:endParaRPr lang="en-US" sz="3995" b="1">
              <a:solidFill>
                <a:srgbClr val="1F409A"/>
              </a:solidFill>
              <a:latin typeface="Arial Bold" panose="020B0802020202020204"/>
              <a:ea typeface="Arial Bold" panose="020B0802020202020204"/>
              <a:cs typeface="Arial Bold" panose="020B0802020202020204"/>
              <a:sym typeface="Arial Bold" panose="020B0802020202020204"/>
            </a:endParaRPr>
          </a:p>
        </p:txBody>
      </p:sp>
      <p:sp>
        <p:nvSpPr>
          <p:cNvPr id="7" name="TextBox 7"/>
          <p:cNvSpPr txBox="1"/>
          <p:nvPr/>
        </p:nvSpPr>
        <p:spPr>
          <a:xfrm>
            <a:off x="533400" y="2411198"/>
            <a:ext cx="8858948" cy="6403873"/>
          </a:xfrm>
          <a:prstGeom prst="rect">
            <a:avLst/>
          </a:prstGeom>
        </p:spPr>
        <p:txBody>
          <a:bodyPr lIns="0" tIns="0" rIns="0" bIns="0" rtlCol="0" anchor="t">
            <a:spAutoFit/>
          </a:bodyPr>
          <a:lstStyle/>
          <a:p>
            <a:pPr marL="864235" lvl="1" indent="-432435" algn="l">
              <a:lnSpc>
                <a:spcPts val="5605"/>
              </a:lnSpc>
              <a:buFont typeface="Arial" panose="020B0604020202020204"/>
              <a:buChar char="•"/>
            </a:pPr>
            <a:r>
              <a:rPr lang="en-US" sz="4005" b="1" spc="24">
                <a:solidFill>
                  <a:srgbClr val="000000"/>
                </a:solidFill>
                <a:latin typeface="Arial Bold" panose="020B0802020202020204"/>
                <a:ea typeface="Arial Bold" panose="020B0802020202020204"/>
                <a:cs typeface="Arial Bold" panose="020B0802020202020204"/>
                <a:sym typeface="Arial Bold" panose="020B0802020202020204"/>
              </a:rPr>
              <a:t>Phát</a:t>
            </a:r>
            <a:r>
              <a:rPr lang="en-US" sz="4005" b="1" spc="24">
                <a:solidFill>
                  <a:srgbClr val="000000"/>
                </a:solidFill>
                <a:latin typeface="Arial Bold" panose="020B0802020202020204"/>
                <a:ea typeface="Arial Bold" panose="020B0802020202020204"/>
                <a:cs typeface="Arial Bold" panose="020B0802020202020204"/>
                <a:sym typeface="Arial Bold" panose="020B0802020202020204"/>
              </a:rPr>
              <a:t> triển game điều khiển bằng chuyển động qua webcam.</a:t>
            </a:r>
            <a:endParaRPr lang="en-US" sz="4005" b="1" spc="24">
              <a:solidFill>
                <a:srgbClr val="000000"/>
              </a:solidFill>
              <a:latin typeface="Arial Bold" panose="020B0802020202020204"/>
              <a:ea typeface="Arial Bold" panose="020B0802020202020204"/>
              <a:cs typeface="Arial Bold" panose="020B0802020202020204"/>
              <a:sym typeface="Arial Bold" panose="020B0802020202020204"/>
            </a:endParaRPr>
          </a:p>
          <a:p>
            <a:pPr marL="864235" lvl="1" indent="-432435" algn="l">
              <a:lnSpc>
                <a:spcPts val="5605"/>
              </a:lnSpc>
              <a:buFont typeface="Arial" panose="020B0604020202020204"/>
              <a:buChar char="•"/>
            </a:pPr>
            <a:r>
              <a:rPr lang="en-US" sz="4005" b="1" spc="24">
                <a:solidFill>
                  <a:srgbClr val="000000"/>
                </a:solidFill>
                <a:latin typeface="Arial Bold" panose="020B0802020202020204"/>
                <a:ea typeface="Arial Bold" panose="020B0802020202020204"/>
                <a:cs typeface="Arial Bold" panose="020B0802020202020204"/>
                <a:sym typeface="Arial Bold" panose="020B0802020202020204"/>
              </a:rPr>
              <a:t>Mang l</a:t>
            </a:r>
            <a:r>
              <a:rPr lang="en-US" sz="4005" b="1" spc="24">
                <a:solidFill>
                  <a:srgbClr val="000000"/>
                </a:solidFill>
                <a:latin typeface="Arial Bold" panose="020B0802020202020204"/>
                <a:ea typeface="Arial Bold" panose="020B0802020202020204"/>
                <a:cs typeface="Arial Bold" panose="020B0802020202020204"/>
                <a:sym typeface="Arial Bold" panose="020B0802020202020204"/>
              </a:rPr>
              <a:t>ại trải nghiệm tương tác tự nhiên, sinh động.</a:t>
            </a:r>
            <a:endParaRPr lang="en-US" sz="4005" b="1" spc="24">
              <a:solidFill>
                <a:srgbClr val="000000"/>
              </a:solidFill>
              <a:latin typeface="Arial Bold" panose="020B0802020202020204"/>
              <a:ea typeface="Arial Bold" panose="020B0802020202020204"/>
              <a:cs typeface="Arial Bold" panose="020B0802020202020204"/>
              <a:sym typeface="Arial Bold" panose="020B0802020202020204"/>
            </a:endParaRPr>
          </a:p>
          <a:p>
            <a:pPr marL="864235" lvl="1" indent="-432435" algn="l">
              <a:lnSpc>
                <a:spcPts val="5605"/>
              </a:lnSpc>
              <a:buFont typeface="Arial" panose="020B0604020202020204"/>
              <a:buChar char="•"/>
            </a:pPr>
            <a:r>
              <a:rPr lang="en-US" sz="4005" b="1" spc="24">
                <a:solidFill>
                  <a:srgbClr val="000000"/>
                </a:solidFill>
                <a:latin typeface="Arial Bold" panose="020B0802020202020204"/>
                <a:ea typeface="Arial Bold" panose="020B0802020202020204"/>
                <a:cs typeface="Arial Bold" panose="020B0802020202020204"/>
                <a:sym typeface="Arial Bold" panose="020B0802020202020204"/>
              </a:rPr>
              <a:t>Ứng dụng xử lý hình ảnh để nhận diện chuyển động.</a:t>
            </a:r>
            <a:endParaRPr lang="en-US" sz="4005" b="1" spc="24">
              <a:solidFill>
                <a:srgbClr val="000000"/>
              </a:solidFill>
              <a:latin typeface="Arial Bold" panose="020B0802020202020204"/>
              <a:ea typeface="Arial Bold" panose="020B0802020202020204"/>
              <a:cs typeface="Arial Bold" panose="020B0802020202020204"/>
              <a:sym typeface="Arial Bold" panose="020B0802020202020204"/>
            </a:endParaRPr>
          </a:p>
          <a:p>
            <a:pPr marL="864235" lvl="1" indent="-432435" algn="l">
              <a:lnSpc>
                <a:spcPts val="5605"/>
              </a:lnSpc>
              <a:buFont typeface="Arial" panose="020B0604020202020204"/>
              <a:buChar char="•"/>
            </a:pPr>
            <a:r>
              <a:rPr lang="en-US" sz="4005" b="1" spc="24">
                <a:solidFill>
                  <a:srgbClr val="000000"/>
                </a:solidFill>
                <a:latin typeface="Arial Bold" panose="020B0802020202020204"/>
                <a:ea typeface="Arial Bold" panose="020B0802020202020204"/>
                <a:cs typeface="Arial Bold" panose="020B0802020202020204"/>
                <a:sym typeface="Arial Bold" panose="020B0802020202020204"/>
              </a:rPr>
              <a:t>Thiết kế game đơn giản, dễ tiếp cận cho người dùng.</a:t>
            </a:r>
            <a:endParaRPr lang="en-US" sz="4005" b="1" spc="24">
              <a:solidFill>
                <a:srgbClr val="000000"/>
              </a:solidFill>
              <a:latin typeface="Arial Bold" panose="020B0802020202020204"/>
              <a:ea typeface="Arial Bold" panose="020B0802020202020204"/>
              <a:cs typeface="Arial Bold" panose="020B0802020202020204"/>
              <a:sym typeface="Arial Bold" panose="020B0802020202020204"/>
            </a:endParaRPr>
          </a:p>
          <a:p>
            <a:pPr algn="l">
              <a:lnSpc>
                <a:spcPts val="5605"/>
              </a:lnSpc>
            </a:p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9635852"/>
            <a:ext cx="18288000" cy="651139"/>
          </a:xfrm>
          <a:custGeom>
            <a:avLst/>
            <a:gdLst/>
            <a:ahLst/>
            <a:cxnLst/>
            <a:rect l="l" t="t" r="r" b="b"/>
            <a:pathLst>
              <a:path w="18288000" h="651139">
                <a:moveTo>
                  <a:pt x="0" y="0"/>
                </a:moveTo>
                <a:lnTo>
                  <a:pt x="18288000" y="0"/>
                </a:lnTo>
                <a:lnTo>
                  <a:pt x="18288000" y="651138"/>
                </a:lnTo>
                <a:lnTo>
                  <a:pt x="0" y="651138"/>
                </a:lnTo>
                <a:lnTo>
                  <a:pt x="0" y="0"/>
                </a:lnTo>
                <a:close/>
              </a:path>
            </a:pathLst>
          </a:custGeom>
          <a:blipFill>
            <a:blip r:embed="rId1"/>
            <a:stretch>
              <a:fillRect t="-16703" b="-16703"/>
            </a:stretch>
          </a:blipFill>
        </p:spPr>
      </p:sp>
      <p:sp>
        <p:nvSpPr>
          <p:cNvPr id="3" name="Freeform 3"/>
          <p:cNvSpPr/>
          <p:nvPr/>
        </p:nvSpPr>
        <p:spPr>
          <a:xfrm>
            <a:off x="15468600" y="237106"/>
            <a:ext cx="2057400" cy="1763144"/>
          </a:xfrm>
          <a:custGeom>
            <a:avLst/>
            <a:gdLst/>
            <a:ahLst/>
            <a:cxnLst/>
            <a:rect l="l" t="t" r="r" b="b"/>
            <a:pathLst>
              <a:path w="2057400" h="1763144">
                <a:moveTo>
                  <a:pt x="0" y="0"/>
                </a:moveTo>
                <a:lnTo>
                  <a:pt x="2057400" y="0"/>
                </a:lnTo>
                <a:lnTo>
                  <a:pt x="2057400" y="1763144"/>
                </a:lnTo>
                <a:lnTo>
                  <a:pt x="0" y="1763144"/>
                </a:lnTo>
                <a:lnTo>
                  <a:pt x="0" y="0"/>
                </a:lnTo>
                <a:close/>
              </a:path>
            </a:pathLst>
          </a:custGeom>
          <a:blipFill>
            <a:blip r:embed="rId2"/>
            <a:stretch>
              <a:fillRect/>
            </a:stretch>
          </a:blipFill>
        </p:spPr>
      </p:sp>
      <p:sp>
        <p:nvSpPr>
          <p:cNvPr id="4" name="Freeform 4"/>
          <p:cNvSpPr/>
          <p:nvPr/>
        </p:nvSpPr>
        <p:spPr>
          <a:xfrm>
            <a:off x="533400" y="1714557"/>
            <a:ext cx="12681842" cy="37786"/>
          </a:xfrm>
          <a:custGeom>
            <a:avLst/>
            <a:gdLst/>
            <a:ahLst/>
            <a:cxnLst/>
            <a:rect l="l" t="t" r="r" b="b"/>
            <a:pathLst>
              <a:path w="12681842" h="37786">
                <a:moveTo>
                  <a:pt x="0" y="0"/>
                </a:moveTo>
                <a:lnTo>
                  <a:pt x="12681842" y="0"/>
                </a:lnTo>
                <a:lnTo>
                  <a:pt x="12681842" y="37786"/>
                </a:lnTo>
                <a:lnTo>
                  <a:pt x="0" y="37786"/>
                </a:lnTo>
                <a:lnTo>
                  <a:pt x="0" y="0"/>
                </a:lnTo>
                <a:close/>
              </a:path>
            </a:pathLst>
          </a:custGeom>
          <a:blipFill>
            <a:blip r:embed="rId3"/>
            <a:stretch>
              <a:fillRect/>
            </a:stretch>
          </a:blipFill>
        </p:spPr>
      </p:sp>
      <p:sp>
        <p:nvSpPr>
          <p:cNvPr id="5" name="Freeform 5"/>
          <p:cNvSpPr/>
          <p:nvPr/>
        </p:nvSpPr>
        <p:spPr>
          <a:xfrm>
            <a:off x="10518530" y="3195328"/>
            <a:ext cx="6740770" cy="4676937"/>
          </a:xfrm>
          <a:custGeom>
            <a:avLst/>
            <a:gdLst/>
            <a:ahLst/>
            <a:cxnLst/>
            <a:rect l="l" t="t" r="r" b="b"/>
            <a:pathLst>
              <a:path w="6740770" h="4676937">
                <a:moveTo>
                  <a:pt x="0" y="0"/>
                </a:moveTo>
                <a:lnTo>
                  <a:pt x="6740770" y="0"/>
                </a:lnTo>
                <a:lnTo>
                  <a:pt x="6740770" y="4676937"/>
                </a:lnTo>
                <a:lnTo>
                  <a:pt x="0" y="4676937"/>
                </a:lnTo>
                <a:lnTo>
                  <a:pt x="0" y="0"/>
                </a:lnTo>
                <a:close/>
              </a:path>
            </a:pathLst>
          </a:custGeom>
          <a:blipFill>
            <a:blip r:embed="rId4"/>
            <a:stretch>
              <a:fillRect r="-39643"/>
            </a:stretch>
          </a:blipFill>
        </p:spPr>
      </p:sp>
      <p:sp>
        <p:nvSpPr>
          <p:cNvPr id="6" name="TextBox 6"/>
          <p:cNvSpPr txBox="1"/>
          <p:nvPr/>
        </p:nvSpPr>
        <p:spPr>
          <a:xfrm>
            <a:off x="588264" y="675989"/>
            <a:ext cx="11663790" cy="755752"/>
          </a:xfrm>
          <a:prstGeom prst="rect">
            <a:avLst/>
          </a:prstGeom>
        </p:spPr>
        <p:txBody>
          <a:bodyPr lIns="0" tIns="0" rIns="0" bIns="0" rtlCol="0" anchor="t">
            <a:spAutoFit/>
          </a:bodyPr>
          <a:lstStyle/>
          <a:p>
            <a:pPr algn="l">
              <a:lnSpc>
                <a:spcPts val="5595"/>
              </a:lnSpc>
            </a:pPr>
            <a:r>
              <a:rPr lang="en-US" sz="3995" b="1">
                <a:solidFill>
                  <a:srgbClr val="1F409A"/>
                </a:solidFill>
                <a:latin typeface="Arial Bold" panose="020B0802020202020204"/>
                <a:ea typeface="Arial Bold" panose="020B0802020202020204"/>
                <a:cs typeface="Arial Bold" panose="020B0802020202020204"/>
                <a:sym typeface="Arial Bold" panose="020B0802020202020204"/>
              </a:rPr>
              <a:t>Các nghiên cứu liên quan và công nghệ chính</a:t>
            </a:r>
            <a:endParaRPr lang="en-US" sz="3995" b="1">
              <a:solidFill>
                <a:srgbClr val="1F409A"/>
              </a:solidFill>
              <a:latin typeface="Arial Bold" panose="020B0802020202020204"/>
              <a:ea typeface="Arial Bold" panose="020B0802020202020204"/>
              <a:cs typeface="Arial Bold" panose="020B0802020202020204"/>
              <a:sym typeface="Arial Bold" panose="020B0802020202020204"/>
            </a:endParaRPr>
          </a:p>
        </p:txBody>
      </p:sp>
      <p:sp>
        <p:nvSpPr>
          <p:cNvPr id="7" name="TextBox 7"/>
          <p:cNvSpPr txBox="1"/>
          <p:nvPr/>
        </p:nvSpPr>
        <p:spPr>
          <a:xfrm>
            <a:off x="533400" y="2260321"/>
            <a:ext cx="8610600" cy="7099402"/>
          </a:xfrm>
          <a:prstGeom prst="rect">
            <a:avLst/>
          </a:prstGeom>
        </p:spPr>
        <p:txBody>
          <a:bodyPr lIns="0" tIns="0" rIns="0" bIns="0" rtlCol="0" anchor="t">
            <a:spAutoFit/>
          </a:bodyPr>
          <a:lstStyle/>
          <a:p>
            <a:pPr marL="862965" lvl="1" indent="-431165" algn="l">
              <a:lnSpc>
                <a:spcPts val="5595"/>
              </a:lnSpc>
              <a:buFont typeface="Arial" panose="020B0604020202020204"/>
              <a:buChar char="•"/>
            </a:pPr>
            <a:r>
              <a:rPr lang="en-US" sz="3995" b="1">
                <a:solidFill>
                  <a:srgbClr val="000000"/>
                </a:solidFill>
                <a:latin typeface="Arial Bold" panose="020B0802020202020204"/>
                <a:ea typeface="Arial Bold" panose="020B0802020202020204"/>
                <a:cs typeface="Arial Bold" panose="020B0802020202020204"/>
                <a:sym typeface="Arial Bold" panose="020B0802020202020204"/>
              </a:rPr>
              <a:t>Xử lý chuyển động với OpenCV: Phát hiện chuyển động người trong video từ camera, ứng dụng trong game và tương tác.</a:t>
            </a:r>
            <a:endParaRPr lang="en-US" sz="3995" b="1">
              <a:solidFill>
                <a:srgbClr val="000000"/>
              </a:solidFill>
              <a:latin typeface="Arial Bold" panose="020B0802020202020204"/>
              <a:ea typeface="Arial Bold" panose="020B0802020202020204"/>
              <a:cs typeface="Arial Bold" panose="020B0802020202020204"/>
              <a:sym typeface="Arial Bold" panose="020B0802020202020204"/>
            </a:endParaRPr>
          </a:p>
          <a:p>
            <a:pPr marL="862965" lvl="1" indent="-431165" algn="l">
              <a:lnSpc>
                <a:spcPts val="5595"/>
              </a:lnSpc>
              <a:buFont typeface="Arial" panose="020B0604020202020204"/>
              <a:buChar char="•"/>
            </a:pPr>
            <a:r>
              <a:rPr lang="en-US" sz="3995" b="1">
                <a:solidFill>
                  <a:srgbClr val="000000"/>
                </a:solidFill>
                <a:latin typeface="Arial Bold" panose="020B0802020202020204"/>
                <a:ea typeface="Arial Bold" panose="020B0802020202020204"/>
                <a:cs typeface="Arial Bold" panose="020B0802020202020204"/>
                <a:sym typeface="Arial Bold" panose="020B0802020202020204"/>
              </a:rPr>
              <a:t>Nhận diện cử chỉ tay: Nhận dạng các cử chỉ đơn giản (di chuyển tay, dang tay, chỉ tay) để điều khiển nhân vật.</a:t>
            </a:r>
            <a:endParaRPr lang="en-US" sz="3995" b="1">
              <a:solidFill>
                <a:srgbClr val="000000"/>
              </a:solidFill>
              <a:latin typeface="Arial Bold" panose="020B0802020202020204"/>
              <a:ea typeface="Arial Bold" panose="020B0802020202020204"/>
              <a:cs typeface="Arial Bold" panose="020B0802020202020204"/>
              <a:sym typeface="Arial Bold" panose="020B0802020202020204"/>
            </a:endParaRPr>
          </a:p>
          <a:p>
            <a:pPr algn="l">
              <a:lnSpc>
                <a:spcPts val="5595"/>
              </a:lnSpc>
            </a:p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9635852"/>
            <a:ext cx="18288000" cy="651139"/>
          </a:xfrm>
          <a:custGeom>
            <a:avLst/>
            <a:gdLst/>
            <a:ahLst/>
            <a:cxnLst/>
            <a:rect l="l" t="t" r="r" b="b"/>
            <a:pathLst>
              <a:path w="18288000" h="651139">
                <a:moveTo>
                  <a:pt x="0" y="0"/>
                </a:moveTo>
                <a:lnTo>
                  <a:pt x="18288000" y="0"/>
                </a:lnTo>
                <a:lnTo>
                  <a:pt x="18288000" y="651138"/>
                </a:lnTo>
                <a:lnTo>
                  <a:pt x="0" y="651138"/>
                </a:lnTo>
                <a:lnTo>
                  <a:pt x="0" y="0"/>
                </a:lnTo>
                <a:close/>
              </a:path>
            </a:pathLst>
          </a:custGeom>
          <a:blipFill>
            <a:blip r:embed="rId1"/>
            <a:stretch>
              <a:fillRect t="-16703" b="-16703"/>
            </a:stretch>
          </a:blipFill>
        </p:spPr>
      </p:sp>
      <p:sp>
        <p:nvSpPr>
          <p:cNvPr id="3" name="Freeform 3"/>
          <p:cNvSpPr/>
          <p:nvPr/>
        </p:nvSpPr>
        <p:spPr>
          <a:xfrm>
            <a:off x="15468600" y="237106"/>
            <a:ext cx="2057400" cy="1763144"/>
          </a:xfrm>
          <a:custGeom>
            <a:avLst/>
            <a:gdLst/>
            <a:ahLst/>
            <a:cxnLst/>
            <a:rect l="l" t="t" r="r" b="b"/>
            <a:pathLst>
              <a:path w="2057400" h="1763144">
                <a:moveTo>
                  <a:pt x="0" y="0"/>
                </a:moveTo>
                <a:lnTo>
                  <a:pt x="2057400" y="0"/>
                </a:lnTo>
                <a:lnTo>
                  <a:pt x="2057400" y="1763144"/>
                </a:lnTo>
                <a:lnTo>
                  <a:pt x="0" y="1763144"/>
                </a:lnTo>
                <a:lnTo>
                  <a:pt x="0" y="0"/>
                </a:lnTo>
                <a:close/>
              </a:path>
            </a:pathLst>
          </a:custGeom>
          <a:blipFill>
            <a:blip r:embed="rId2"/>
            <a:stretch>
              <a:fillRect/>
            </a:stretch>
          </a:blipFill>
        </p:spPr>
      </p:sp>
      <p:sp>
        <p:nvSpPr>
          <p:cNvPr id="4" name="Freeform 4"/>
          <p:cNvSpPr/>
          <p:nvPr/>
        </p:nvSpPr>
        <p:spPr>
          <a:xfrm>
            <a:off x="533400" y="1714557"/>
            <a:ext cx="12681842" cy="37786"/>
          </a:xfrm>
          <a:custGeom>
            <a:avLst/>
            <a:gdLst/>
            <a:ahLst/>
            <a:cxnLst/>
            <a:rect l="l" t="t" r="r" b="b"/>
            <a:pathLst>
              <a:path w="12681842" h="37786">
                <a:moveTo>
                  <a:pt x="0" y="0"/>
                </a:moveTo>
                <a:lnTo>
                  <a:pt x="12681842" y="0"/>
                </a:lnTo>
                <a:lnTo>
                  <a:pt x="12681842" y="37786"/>
                </a:lnTo>
                <a:lnTo>
                  <a:pt x="0" y="37786"/>
                </a:lnTo>
                <a:lnTo>
                  <a:pt x="0" y="0"/>
                </a:lnTo>
                <a:close/>
              </a:path>
            </a:pathLst>
          </a:custGeom>
          <a:blipFill>
            <a:blip r:embed="rId3"/>
            <a:stretch>
              <a:fillRect/>
            </a:stretch>
          </a:blipFill>
        </p:spPr>
      </p:sp>
      <p:sp>
        <p:nvSpPr>
          <p:cNvPr id="5" name="Freeform 5"/>
          <p:cNvSpPr/>
          <p:nvPr/>
        </p:nvSpPr>
        <p:spPr>
          <a:xfrm>
            <a:off x="10902342" y="2281316"/>
            <a:ext cx="6356958" cy="6356958"/>
          </a:xfrm>
          <a:custGeom>
            <a:avLst/>
            <a:gdLst/>
            <a:ahLst/>
            <a:cxnLst/>
            <a:rect l="l" t="t" r="r" b="b"/>
            <a:pathLst>
              <a:path w="6356958" h="6356958">
                <a:moveTo>
                  <a:pt x="0" y="0"/>
                </a:moveTo>
                <a:lnTo>
                  <a:pt x="6356958" y="0"/>
                </a:lnTo>
                <a:lnTo>
                  <a:pt x="6356958" y="6356958"/>
                </a:lnTo>
                <a:lnTo>
                  <a:pt x="0" y="6356958"/>
                </a:lnTo>
                <a:lnTo>
                  <a:pt x="0" y="0"/>
                </a:lnTo>
                <a:close/>
              </a:path>
            </a:pathLst>
          </a:custGeom>
          <a:blipFill>
            <a:blip r:embed="rId4"/>
            <a:stretch>
              <a:fillRect/>
            </a:stretch>
          </a:blipFill>
        </p:spPr>
      </p:sp>
      <p:sp>
        <p:nvSpPr>
          <p:cNvPr id="6" name="TextBox 6"/>
          <p:cNvSpPr txBox="1"/>
          <p:nvPr/>
        </p:nvSpPr>
        <p:spPr>
          <a:xfrm>
            <a:off x="588264" y="675989"/>
            <a:ext cx="12626978" cy="755752"/>
          </a:xfrm>
          <a:prstGeom prst="rect">
            <a:avLst/>
          </a:prstGeom>
        </p:spPr>
        <p:txBody>
          <a:bodyPr lIns="0" tIns="0" rIns="0" bIns="0" rtlCol="0" anchor="t">
            <a:spAutoFit/>
          </a:bodyPr>
          <a:lstStyle/>
          <a:p>
            <a:pPr algn="l">
              <a:lnSpc>
                <a:spcPts val="5595"/>
              </a:lnSpc>
            </a:pPr>
            <a:r>
              <a:rPr lang="en-US" sz="3995" b="1">
                <a:solidFill>
                  <a:srgbClr val="1F409A"/>
                </a:solidFill>
                <a:latin typeface="Arial Bold" panose="020B0802020202020204"/>
                <a:ea typeface="Arial Bold" panose="020B0802020202020204"/>
                <a:cs typeface="Arial Bold" panose="020B0802020202020204"/>
                <a:sym typeface="Arial Bold" panose="020B0802020202020204"/>
              </a:rPr>
              <a:t>Các nghiên cứu liên quan và công nghệ chính</a:t>
            </a:r>
            <a:endParaRPr lang="en-US" sz="3995" b="1">
              <a:solidFill>
                <a:srgbClr val="1F409A"/>
              </a:solidFill>
              <a:latin typeface="Arial Bold" panose="020B0802020202020204"/>
              <a:ea typeface="Arial Bold" panose="020B0802020202020204"/>
              <a:cs typeface="Arial Bold" panose="020B0802020202020204"/>
              <a:sym typeface="Arial Bold" panose="020B0802020202020204"/>
            </a:endParaRPr>
          </a:p>
        </p:txBody>
      </p:sp>
      <p:sp>
        <p:nvSpPr>
          <p:cNvPr id="7" name="TextBox 7"/>
          <p:cNvSpPr txBox="1"/>
          <p:nvPr/>
        </p:nvSpPr>
        <p:spPr>
          <a:xfrm>
            <a:off x="588264" y="2891169"/>
            <a:ext cx="8610600" cy="5689702"/>
          </a:xfrm>
          <a:prstGeom prst="rect">
            <a:avLst/>
          </a:prstGeom>
        </p:spPr>
        <p:txBody>
          <a:bodyPr lIns="0" tIns="0" rIns="0" bIns="0" rtlCol="0" anchor="t">
            <a:spAutoFit/>
          </a:bodyPr>
          <a:lstStyle/>
          <a:p>
            <a:pPr algn="l">
              <a:lnSpc>
                <a:spcPts val="5595"/>
              </a:lnSpc>
            </a:pPr>
          </a:p>
          <a:p>
            <a:pPr algn="l">
              <a:lnSpc>
                <a:spcPts val="5595"/>
              </a:lnSpc>
            </a:pPr>
            <a:r>
              <a:rPr lang="en-US" sz="3995" b="1">
                <a:solidFill>
                  <a:srgbClr val="000000"/>
                </a:solidFill>
                <a:latin typeface="Arial Bold" panose="020B0802020202020204"/>
                <a:ea typeface="Arial Bold" panose="020B0802020202020204"/>
                <a:cs typeface="Arial Bold" panose="020B0802020202020204"/>
                <a:sym typeface="Arial Bold" panose="020B0802020202020204"/>
              </a:rPr>
              <a:t>MediaPipe</a:t>
            </a:r>
            <a:r>
              <a:rPr lang="en-US" sz="3995" b="1">
                <a:solidFill>
                  <a:srgbClr val="000000"/>
                </a:solidFill>
                <a:latin typeface="Arial Bold" panose="020B0802020202020204"/>
                <a:ea typeface="Arial Bold" panose="020B0802020202020204"/>
                <a:cs typeface="Arial Bold" panose="020B0802020202020204"/>
                <a:sym typeface="Arial Bold" panose="020B0802020202020204"/>
              </a:rPr>
              <a:t> Pose / Holistic dùng để:</a:t>
            </a:r>
            <a:endParaRPr lang="en-US" sz="3995" b="1">
              <a:solidFill>
                <a:srgbClr val="000000"/>
              </a:solidFill>
              <a:latin typeface="Arial Bold" panose="020B0802020202020204"/>
              <a:ea typeface="Arial Bold" panose="020B0802020202020204"/>
              <a:cs typeface="Arial Bold" panose="020B0802020202020204"/>
              <a:sym typeface="Arial Bold" panose="020B0802020202020204"/>
            </a:endParaRPr>
          </a:p>
          <a:p>
            <a:pPr marL="862965" lvl="1" indent="-431165" algn="l">
              <a:lnSpc>
                <a:spcPts val="5595"/>
              </a:lnSpc>
              <a:buFont typeface="Arial" panose="020B0604020202020204"/>
              <a:buChar char="•"/>
            </a:pPr>
            <a:r>
              <a:rPr lang="en-US" sz="3995" b="1">
                <a:solidFill>
                  <a:srgbClr val="000000"/>
                </a:solidFill>
                <a:latin typeface="Arial Bold" panose="020B0802020202020204"/>
                <a:ea typeface="Arial Bold" panose="020B0802020202020204"/>
                <a:cs typeface="Arial Bold" panose="020B0802020202020204"/>
                <a:sym typeface="Arial Bold" panose="020B0802020202020204"/>
              </a:rPr>
              <a:t>Xác định hướng người chơi nhìn/bắn.</a:t>
            </a:r>
            <a:endParaRPr lang="en-US" sz="3995" b="1">
              <a:solidFill>
                <a:srgbClr val="000000"/>
              </a:solidFill>
              <a:latin typeface="Arial Bold" panose="020B0802020202020204"/>
              <a:ea typeface="Arial Bold" panose="020B0802020202020204"/>
              <a:cs typeface="Arial Bold" panose="020B0802020202020204"/>
              <a:sym typeface="Arial Bold" panose="020B0802020202020204"/>
            </a:endParaRPr>
          </a:p>
          <a:p>
            <a:pPr marL="862965" lvl="1" indent="-431165" algn="l">
              <a:lnSpc>
                <a:spcPts val="5595"/>
              </a:lnSpc>
              <a:buFont typeface="Arial" panose="020B0604020202020204"/>
              <a:buChar char="•"/>
            </a:pPr>
            <a:r>
              <a:rPr lang="en-US" sz="3995" b="1">
                <a:solidFill>
                  <a:srgbClr val="000000"/>
                </a:solidFill>
                <a:latin typeface="Arial Bold" panose="020B0802020202020204"/>
                <a:ea typeface="Arial Bold" panose="020B0802020202020204"/>
                <a:cs typeface="Arial Bold" panose="020B0802020202020204"/>
                <a:sym typeface="Arial Bold" panose="020B0802020202020204"/>
              </a:rPr>
              <a:t>Nhận diện động tác như “giơ tay lên”, “né đạn”, “ngắm bắn”.</a:t>
            </a:r>
            <a:endParaRPr lang="en-US" sz="3995" b="1">
              <a:solidFill>
                <a:srgbClr val="000000"/>
              </a:solidFill>
              <a:latin typeface="Arial Bold" panose="020B0802020202020204"/>
              <a:ea typeface="Arial Bold" panose="020B0802020202020204"/>
              <a:cs typeface="Arial Bold" panose="020B0802020202020204"/>
              <a:sym typeface="Arial Bold" panose="020B0802020202020204"/>
            </a:endParaRPr>
          </a:p>
          <a:p>
            <a:pPr algn="l">
              <a:lnSpc>
                <a:spcPts val="5595"/>
              </a:lnSpc>
            </a:pPr>
          </a:p>
          <a:p>
            <a:pPr algn="l">
              <a:lnSpc>
                <a:spcPts val="5595"/>
              </a:lnSpc>
            </a:p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9635852"/>
            <a:ext cx="18288000" cy="651139"/>
          </a:xfrm>
          <a:custGeom>
            <a:avLst/>
            <a:gdLst/>
            <a:ahLst/>
            <a:cxnLst/>
            <a:rect l="l" t="t" r="r" b="b"/>
            <a:pathLst>
              <a:path w="18288000" h="651139">
                <a:moveTo>
                  <a:pt x="0" y="0"/>
                </a:moveTo>
                <a:lnTo>
                  <a:pt x="18288000" y="0"/>
                </a:lnTo>
                <a:lnTo>
                  <a:pt x="18288000" y="651138"/>
                </a:lnTo>
                <a:lnTo>
                  <a:pt x="0" y="651138"/>
                </a:lnTo>
                <a:lnTo>
                  <a:pt x="0" y="0"/>
                </a:lnTo>
                <a:close/>
              </a:path>
            </a:pathLst>
          </a:custGeom>
          <a:blipFill>
            <a:blip r:embed="rId1"/>
            <a:stretch>
              <a:fillRect t="-16703" b="-16703"/>
            </a:stretch>
          </a:blipFill>
        </p:spPr>
      </p:sp>
      <p:sp>
        <p:nvSpPr>
          <p:cNvPr id="3" name="Freeform 3"/>
          <p:cNvSpPr/>
          <p:nvPr/>
        </p:nvSpPr>
        <p:spPr>
          <a:xfrm>
            <a:off x="15468600" y="237106"/>
            <a:ext cx="2057400" cy="1763144"/>
          </a:xfrm>
          <a:custGeom>
            <a:avLst/>
            <a:gdLst/>
            <a:ahLst/>
            <a:cxnLst/>
            <a:rect l="l" t="t" r="r" b="b"/>
            <a:pathLst>
              <a:path w="2057400" h="1763144">
                <a:moveTo>
                  <a:pt x="0" y="0"/>
                </a:moveTo>
                <a:lnTo>
                  <a:pt x="2057400" y="0"/>
                </a:lnTo>
                <a:lnTo>
                  <a:pt x="2057400" y="1763144"/>
                </a:lnTo>
                <a:lnTo>
                  <a:pt x="0" y="1763144"/>
                </a:lnTo>
                <a:lnTo>
                  <a:pt x="0" y="0"/>
                </a:lnTo>
                <a:close/>
              </a:path>
            </a:pathLst>
          </a:custGeom>
          <a:blipFill>
            <a:blip r:embed="rId2"/>
            <a:stretch>
              <a:fillRect/>
            </a:stretch>
          </a:blipFill>
        </p:spPr>
      </p:sp>
      <p:sp>
        <p:nvSpPr>
          <p:cNvPr id="4" name="Freeform 4"/>
          <p:cNvSpPr/>
          <p:nvPr/>
        </p:nvSpPr>
        <p:spPr>
          <a:xfrm>
            <a:off x="533400" y="1714557"/>
            <a:ext cx="12681842" cy="37786"/>
          </a:xfrm>
          <a:custGeom>
            <a:avLst/>
            <a:gdLst/>
            <a:ahLst/>
            <a:cxnLst/>
            <a:rect l="l" t="t" r="r" b="b"/>
            <a:pathLst>
              <a:path w="12681842" h="37786">
                <a:moveTo>
                  <a:pt x="0" y="0"/>
                </a:moveTo>
                <a:lnTo>
                  <a:pt x="12681842" y="0"/>
                </a:lnTo>
                <a:lnTo>
                  <a:pt x="12681842" y="37786"/>
                </a:lnTo>
                <a:lnTo>
                  <a:pt x="0" y="37786"/>
                </a:lnTo>
                <a:lnTo>
                  <a:pt x="0" y="0"/>
                </a:lnTo>
                <a:close/>
              </a:path>
            </a:pathLst>
          </a:custGeom>
          <a:blipFill>
            <a:blip r:embed="rId3"/>
            <a:stretch>
              <a:fillRect/>
            </a:stretch>
          </a:blipFill>
        </p:spPr>
      </p:sp>
      <p:sp>
        <p:nvSpPr>
          <p:cNvPr id="5" name="TextBox 5"/>
          <p:cNvSpPr txBox="1"/>
          <p:nvPr/>
        </p:nvSpPr>
        <p:spPr>
          <a:xfrm>
            <a:off x="588264" y="675989"/>
            <a:ext cx="6488636" cy="755752"/>
          </a:xfrm>
          <a:prstGeom prst="rect">
            <a:avLst/>
          </a:prstGeom>
        </p:spPr>
        <p:txBody>
          <a:bodyPr lIns="0" tIns="0" rIns="0" bIns="0" rtlCol="0" anchor="t">
            <a:spAutoFit/>
          </a:bodyPr>
          <a:lstStyle/>
          <a:p>
            <a:pPr algn="l">
              <a:lnSpc>
                <a:spcPts val="5595"/>
              </a:lnSpc>
            </a:pPr>
            <a:r>
              <a:rPr lang="en-US" sz="3995" b="1">
                <a:solidFill>
                  <a:srgbClr val="1F409A"/>
                </a:solidFill>
                <a:latin typeface="Arial Bold" panose="020B0802020202020204"/>
                <a:ea typeface="Arial Bold" panose="020B0802020202020204"/>
                <a:cs typeface="Arial Bold" panose="020B0802020202020204"/>
                <a:sym typeface="Arial Bold" panose="020B0802020202020204"/>
              </a:rPr>
              <a:t>Cấu trúc Hệ thống</a:t>
            </a:r>
            <a:endParaRPr lang="en-US" sz="3995" b="1">
              <a:solidFill>
                <a:srgbClr val="1F409A"/>
              </a:solidFill>
              <a:latin typeface="Arial Bold" panose="020B0802020202020204"/>
              <a:ea typeface="Arial Bold" panose="020B0802020202020204"/>
              <a:cs typeface="Arial Bold" panose="020B0802020202020204"/>
              <a:sym typeface="Arial Bold" panose="020B0802020202020204"/>
            </a:endParaRPr>
          </a:p>
        </p:txBody>
      </p:sp>
      <p:sp>
        <p:nvSpPr>
          <p:cNvPr id="6" name="TextBox 6"/>
          <p:cNvSpPr txBox="1"/>
          <p:nvPr/>
        </p:nvSpPr>
        <p:spPr>
          <a:xfrm>
            <a:off x="533400" y="1809750"/>
            <a:ext cx="17157560" cy="9067952"/>
          </a:xfrm>
          <a:prstGeom prst="rect">
            <a:avLst/>
          </a:prstGeom>
        </p:spPr>
        <p:txBody>
          <a:bodyPr lIns="0" tIns="0" rIns="0" bIns="0" rtlCol="0" anchor="t">
            <a:spAutoFit/>
          </a:bodyPr>
          <a:lstStyle/>
          <a:p>
            <a:pPr algn="l">
              <a:lnSpc>
                <a:spcPts val="5995"/>
              </a:lnSpc>
            </a:pPr>
            <a:r>
              <a:rPr lang="en-US" sz="3995" b="1">
                <a:solidFill>
                  <a:srgbClr val="000000"/>
                </a:solidFill>
                <a:latin typeface="Arial Bold" panose="020B0802020202020204"/>
                <a:ea typeface="Arial Bold" panose="020B0802020202020204"/>
                <a:cs typeface="Arial Bold" panose="020B0802020202020204"/>
                <a:sym typeface="Arial Bold" panose="020B0802020202020204"/>
              </a:rPr>
              <a:t>Thu nhận hình ảnh từ webcam</a:t>
            </a:r>
            <a:endParaRPr lang="en-US" sz="3995" b="1">
              <a:solidFill>
                <a:srgbClr val="000000"/>
              </a:solidFill>
              <a:latin typeface="Arial Bold" panose="020B0802020202020204"/>
              <a:ea typeface="Arial Bold" panose="020B0802020202020204"/>
              <a:cs typeface="Arial Bold" panose="020B0802020202020204"/>
              <a:sym typeface="Arial Bold" panose="020B0802020202020204"/>
            </a:endParaRPr>
          </a:p>
          <a:p>
            <a:pPr marL="862965" lvl="1" indent="-431165" algn="l">
              <a:lnSpc>
                <a:spcPts val="5995"/>
              </a:lnSpc>
              <a:buFont typeface="Arial" panose="020B0604020202020204"/>
              <a:buChar char="•"/>
            </a:pPr>
            <a:r>
              <a:rPr lang="en-US" sz="3995" b="1">
                <a:solidFill>
                  <a:srgbClr val="000000"/>
                </a:solidFill>
                <a:latin typeface="Arial Bold" panose="020B0802020202020204"/>
                <a:ea typeface="Arial Bold" panose="020B0802020202020204"/>
                <a:cs typeface="Arial Bold" panose="020B0802020202020204"/>
                <a:sym typeface="Arial Bold" panose="020B0802020202020204"/>
              </a:rPr>
              <a:t>Sử dụng OpenCV để thu hình ảnh thời gian thực</a:t>
            </a:r>
            <a:endParaRPr lang="en-US" sz="3995" b="1">
              <a:solidFill>
                <a:srgbClr val="000000"/>
              </a:solidFill>
              <a:latin typeface="Arial Bold" panose="020B0802020202020204"/>
              <a:ea typeface="Arial Bold" panose="020B0802020202020204"/>
              <a:cs typeface="Arial Bold" panose="020B0802020202020204"/>
              <a:sym typeface="Arial Bold" panose="020B0802020202020204"/>
            </a:endParaRPr>
          </a:p>
          <a:p>
            <a:pPr algn="l">
              <a:lnSpc>
                <a:spcPts val="5995"/>
              </a:lnSpc>
            </a:pPr>
            <a:r>
              <a:rPr lang="en-US" sz="3995" b="1">
                <a:solidFill>
                  <a:srgbClr val="000000"/>
                </a:solidFill>
                <a:latin typeface="Arial Bold" panose="020B0802020202020204"/>
                <a:ea typeface="Arial Bold" panose="020B0802020202020204"/>
                <a:cs typeface="Arial Bold" panose="020B0802020202020204"/>
                <a:sym typeface="Arial Bold" panose="020B0802020202020204"/>
              </a:rPr>
              <a:t>Xử lý ảnh và nhận diện chuyển động</a:t>
            </a:r>
            <a:endParaRPr lang="en-US" sz="3995" b="1">
              <a:solidFill>
                <a:srgbClr val="000000"/>
              </a:solidFill>
              <a:latin typeface="Arial Bold" panose="020B0802020202020204"/>
              <a:ea typeface="Arial Bold" panose="020B0802020202020204"/>
              <a:cs typeface="Arial Bold" panose="020B0802020202020204"/>
              <a:sym typeface="Arial Bold" panose="020B0802020202020204"/>
            </a:endParaRPr>
          </a:p>
          <a:p>
            <a:pPr marL="862965" lvl="1" indent="-431165" algn="l">
              <a:lnSpc>
                <a:spcPts val="5995"/>
              </a:lnSpc>
              <a:buFont typeface="Arial" panose="020B0604020202020204"/>
              <a:buChar char="•"/>
            </a:pPr>
            <a:r>
              <a:rPr lang="en-US" sz="3995" b="1">
                <a:solidFill>
                  <a:srgbClr val="000000"/>
                </a:solidFill>
                <a:latin typeface="Arial Bold" panose="020B0802020202020204"/>
                <a:ea typeface="Arial Bold" panose="020B0802020202020204"/>
                <a:cs typeface="Arial Bold" panose="020B0802020202020204"/>
                <a:sym typeface="Arial Bold" panose="020B0802020202020204"/>
              </a:rPr>
              <a:t>Dùng MediaPipe Hands hoặc Pose để phát hiện vị trí tay/ngón tay.</a:t>
            </a:r>
            <a:endParaRPr lang="en-US" sz="3995" b="1">
              <a:solidFill>
                <a:srgbClr val="000000"/>
              </a:solidFill>
              <a:latin typeface="Arial Bold" panose="020B0802020202020204"/>
              <a:ea typeface="Arial Bold" panose="020B0802020202020204"/>
              <a:cs typeface="Arial Bold" panose="020B0802020202020204"/>
              <a:sym typeface="Arial Bold" panose="020B0802020202020204"/>
            </a:endParaRPr>
          </a:p>
          <a:p>
            <a:pPr marL="862965" lvl="1" indent="-431165" algn="l">
              <a:lnSpc>
                <a:spcPts val="5995"/>
              </a:lnSpc>
              <a:buFont typeface="Arial" panose="020B0604020202020204"/>
              <a:buChar char="•"/>
            </a:pPr>
            <a:r>
              <a:rPr lang="en-US" sz="3995" b="1">
                <a:solidFill>
                  <a:srgbClr val="000000"/>
                </a:solidFill>
                <a:latin typeface="Arial Bold" panose="020B0802020202020204"/>
                <a:ea typeface="Arial Bold" panose="020B0802020202020204"/>
                <a:cs typeface="Arial Bold" panose="020B0802020202020204"/>
                <a:sym typeface="Arial Bold" panose="020B0802020202020204"/>
              </a:rPr>
              <a:t>Phân tích chuyển động tay để xác định hướng di chuyển của "tâm ngắm" và thao tác bắn.</a:t>
            </a:r>
            <a:endParaRPr lang="en-US" sz="3995" b="1">
              <a:solidFill>
                <a:srgbClr val="000000"/>
              </a:solidFill>
              <a:latin typeface="Arial Bold" panose="020B0802020202020204"/>
              <a:ea typeface="Arial Bold" panose="020B0802020202020204"/>
              <a:cs typeface="Arial Bold" panose="020B0802020202020204"/>
              <a:sym typeface="Arial Bold" panose="020B0802020202020204"/>
            </a:endParaRPr>
          </a:p>
          <a:p>
            <a:pPr algn="l">
              <a:lnSpc>
                <a:spcPts val="5995"/>
              </a:lnSpc>
            </a:pPr>
            <a:r>
              <a:rPr lang="en-US" sz="3995" b="1">
                <a:solidFill>
                  <a:srgbClr val="000000"/>
                </a:solidFill>
                <a:latin typeface="Arial Bold" panose="020B0802020202020204"/>
                <a:ea typeface="Arial Bold" panose="020B0802020202020204"/>
                <a:cs typeface="Arial Bold" panose="020B0802020202020204"/>
                <a:sym typeface="Arial Bold" panose="020B0802020202020204"/>
              </a:rPr>
              <a:t>Xử lý trò chơi – Game Bắn Vịt</a:t>
            </a:r>
            <a:endParaRPr lang="en-US" sz="3995" b="1">
              <a:solidFill>
                <a:srgbClr val="000000"/>
              </a:solidFill>
              <a:latin typeface="Arial Bold" panose="020B0802020202020204"/>
              <a:ea typeface="Arial Bold" panose="020B0802020202020204"/>
              <a:cs typeface="Arial Bold" panose="020B0802020202020204"/>
              <a:sym typeface="Arial Bold" panose="020B0802020202020204"/>
            </a:endParaRPr>
          </a:p>
          <a:p>
            <a:pPr marL="862965" lvl="1" indent="-431165" algn="l">
              <a:lnSpc>
                <a:spcPts val="5995"/>
              </a:lnSpc>
              <a:buFont typeface="Arial" panose="020B0604020202020204"/>
              <a:buChar char="•"/>
            </a:pPr>
            <a:r>
              <a:rPr lang="en-US" sz="3995" b="1">
                <a:solidFill>
                  <a:srgbClr val="000000"/>
                </a:solidFill>
                <a:latin typeface="Arial Bold" panose="020B0802020202020204"/>
                <a:ea typeface="Arial Bold" panose="020B0802020202020204"/>
                <a:cs typeface="Arial Bold" panose="020B0802020202020204"/>
                <a:sym typeface="Arial Bold" panose="020B0802020202020204"/>
              </a:rPr>
              <a:t>Vịt di chuyển ngẫu nhiên, người chơi điều khiển tâm ngắm bằng tay và "bắn" khi thực hiện cử chỉ bắn (ví dụ: ngón trỏ duỗi ra).</a:t>
            </a:r>
            <a:endParaRPr lang="en-US" sz="3995" b="1">
              <a:solidFill>
                <a:srgbClr val="000000"/>
              </a:solidFill>
              <a:latin typeface="Arial Bold" panose="020B0802020202020204"/>
              <a:ea typeface="Arial Bold" panose="020B0802020202020204"/>
              <a:cs typeface="Arial Bold" panose="020B0802020202020204"/>
              <a:sym typeface="Arial Bold" panose="020B0802020202020204"/>
            </a:endParaRPr>
          </a:p>
          <a:p>
            <a:pPr marL="862965" lvl="1" indent="-431165" algn="l">
              <a:lnSpc>
                <a:spcPts val="5995"/>
              </a:lnSpc>
              <a:buFont typeface="Arial" panose="020B0604020202020204"/>
              <a:buChar char="•"/>
            </a:pPr>
            <a:r>
              <a:rPr lang="en-US" sz="3995" b="1">
                <a:solidFill>
                  <a:srgbClr val="000000"/>
                </a:solidFill>
                <a:latin typeface="Arial Bold" panose="020B0802020202020204"/>
                <a:ea typeface="Arial Bold" panose="020B0802020202020204"/>
                <a:cs typeface="Arial Bold" panose="020B0802020202020204"/>
                <a:sym typeface="Arial Bold" panose="020B0802020202020204"/>
              </a:rPr>
              <a:t>Nếu bắn trúng vịt, điểm số được cộng.</a:t>
            </a:r>
            <a:endParaRPr lang="en-US" sz="3995" b="1">
              <a:solidFill>
                <a:srgbClr val="000000"/>
              </a:solidFill>
              <a:latin typeface="Arial Bold" panose="020B0802020202020204"/>
              <a:ea typeface="Arial Bold" panose="020B0802020202020204"/>
              <a:cs typeface="Arial Bold" panose="020B0802020202020204"/>
              <a:sym typeface="Arial Bold" panose="020B0802020202020204"/>
            </a:endParaRPr>
          </a:p>
          <a:p>
            <a:pPr algn="l">
              <a:lnSpc>
                <a:spcPts val="5995"/>
              </a:lnSpc>
            </a:pPr>
          </a:p>
          <a:p>
            <a:pPr algn="l">
              <a:lnSpc>
                <a:spcPts val="5995"/>
              </a:lnSpc>
            </a:p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9635852"/>
            <a:ext cx="18288000" cy="651139"/>
          </a:xfrm>
          <a:custGeom>
            <a:avLst/>
            <a:gdLst/>
            <a:ahLst/>
            <a:cxnLst/>
            <a:rect l="l" t="t" r="r" b="b"/>
            <a:pathLst>
              <a:path w="18288000" h="651139">
                <a:moveTo>
                  <a:pt x="0" y="0"/>
                </a:moveTo>
                <a:lnTo>
                  <a:pt x="18288000" y="0"/>
                </a:lnTo>
                <a:lnTo>
                  <a:pt x="18288000" y="651138"/>
                </a:lnTo>
                <a:lnTo>
                  <a:pt x="0" y="651138"/>
                </a:lnTo>
                <a:lnTo>
                  <a:pt x="0" y="0"/>
                </a:lnTo>
                <a:close/>
              </a:path>
            </a:pathLst>
          </a:custGeom>
          <a:blipFill>
            <a:blip r:embed="rId1"/>
            <a:stretch>
              <a:fillRect t="-16703" b="-16703"/>
            </a:stretch>
          </a:blipFill>
        </p:spPr>
      </p:sp>
      <p:sp>
        <p:nvSpPr>
          <p:cNvPr id="3" name="Freeform 3"/>
          <p:cNvSpPr/>
          <p:nvPr/>
        </p:nvSpPr>
        <p:spPr>
          <a:xfrm>
            <a:off x="15468600" y="237106"/>
            <a:ext cx="2057400" cy="1763144"/>
          </a:xfrm>
          <a:custGeom>
            <a:avLst/>
            <a:gdLst/>
            <a:ahLst/>
            <a:cxnLst/>
            <a:rect l="l" t="t" r="r" b="b"/>
            <a:pathLst>
              <a:path w="2057400" h="1763144">
                <a:moveTo>
                  <a:pt x="0" y="0"/>
                </a:moveTo>
                <a:lnTo>
                  <a:pt x="2057400" y="0"/>
                </a:lnTo>
                <a:lnTo>
                  <a:pt x="2057400" y="1763144"/>
                </a:lnTo>
                <a:lnTo>
                  <a:pt x="0" y="1763144"/>
                </a:lnTo>
                <a:lnTo>
                  <a:pt x="0" y="0"/>
                </a:lnTo>
                <a:close/>
              </a:path>
            </a:pathLst>
          </a:custGeom>
          <a:blipFill>
            <a:blip r:embed="rId2"/>
            <a:stretch>
              <a:fillRect/>
            </a:stretch>
          </a:blipFill>
        </p:spPr>
      </p:sp>
      <p:sp>
        <p:nvSpPr>
          <p:cNvPr id="4" name="Freeform 4"/>
          <p:cNvSpPr/>
          <p:nvPr/>
        </p:nvSpPr>
        <p:spPr>
          <a:xfrm>
            <a:off x="533400" y="1714557"/>
            <a:ext cx="12681842" cy="37786"/>
          </a:xfrm>
          <a:custGeom>
            <a:avLst/>
            <a:gdLst/>
            <a:ahLst/>
            <a:cxnLst/>
            <a:rect l="l" t="t" r="r" b="b"/>
            <a:pathLst>
              <a:path w="12681842" h="37786">
                <a:moveTo>
                  <a:pt x="0" y="0"/>
                </a:moveTo>
                <a:lnTo>
                  <a:pt x="12681842" y="0"/>
                </a:lnTo>
                <a:lnTo>
                  <a:pt x="12681842" y="37786"/>
                </a:lnTo>
                <a:lnTo>
                  <a:pt x="0" y="37786"/>
                </a:lnTo>
                <a:lnTo>
                  <a:pt x="0" y="0"/>
                </a:lnTo>
                <a:close/>
              </a:path>
            </a:pathLst>
          </a:custGeom>
          <a:blipFill>
            <a:blip r:embed="rId3"/>
            <a:stretch>
              <a:fillRect/>
            </a:stretch>
          </a:blipFill>
        </p:spPr>
      </p:sp>
      <p:sp>
        <p:nvSpPr>
          <p:cNvPr id="5" name="Freeform 5"/>
          <p:cNvSpPr/>
          <p:nvPr/>
        </p:nvSpPr>
        <p:spPr>
          <a:xfrm>
            <a:off x="3083935" y="2939416"/>
            <a:ext cx="11301259" cy="5509364"/>
          </a:xfrm>
          <a:custGeom>
            <a:avLst/>
            <a:gdLst/>
            <a:ahLst/>
            <a:cxnLst/>
            <a:rect l="l" t="t" r="r" b="b"/>
            <a:pathLst>
              <a:path w="11301259" h="5509364">
                <a:moveTo>
                  <a:pt x="0" y="0"/>
                </a:moveTo>
                <a:lnTo>
                  <a:pt x="11301259" y="0"/>
                </a:lnTo>
                <a:lnTo>
                  <a:pt x="11301259" y="5509363"/>
                </a:lnTo>
                <a:lnTo>
                  <a:pt x="0" y="5509363"/>
                </a:lnTo>
                <a:lnTo>
                  <a:pt x="0" y="0"/>
                </a:lnTo>
                <a:close/>
              </a:path>
            </a:pathLst>
          </a:custGeom>
          <a:blipFill>
            <a:blip r:embed="rId4"/>
            <a:stretch>
              <a:fillRect/>
            </a:stretch>
          </a:blipFill>
        </p:spPr>
      </p:sp>
      <p:sp>
        <p:nvSpPr>
          <p:cNvPr id="6" name="TextBox 6"/>
          <p:cNvSpPr txBox="1"/>
          <p:nvPr/>
        </p:nvSpPr>
        <p:spPr>
          <a:xfrm>
            <a:off x="588264" y="675989"/>
            <a:ext cx="6286057" cy="755752"/>
          </a:xfrm>
          <a:prstGeom prst="rect">
            <a:avLst/>
          </a:prstGeom>
        </p:spPr>
        <p:txBody>
          <a:bodyPr lIns="0" tIns="0" rIns="0" bIns="0" rtlCol="0" anchor="t">
            <a:spAutoFit/>
          </a:bodyPr>
          <a:lstStyle/>
          <a:p>
            <a:pPr algn="l">
              <a:lnSpc>
                <a:spcPts val="5595"/>
              </a:lnSpc>
            </a:pPr>
            <a:r>
              <a:rPr lang="en-US" sz="3995" b="1">
                <a:solidFill>
                  <a:srgbClr val="1F409A"/>
                </a:solidFill>
                <a:latin typeface="Arial Bold" panose="020B0802020202020204"/>
                <a:ea typeface="Arial Bold" panose="020B0802020202020204"/>
                <a:cs typeface="Arial Bold" panose="020B0802020202020204"/>
                <a:sym typeface="Arial Bold" panose="020B0802020202020204"/>
              </a:rPr>
              <a:t>Sơ đồ luồng hoạt động</a:t>
            </a:r>
            <a:endParaRPr lang="en-US" sz="3995" b="1">
              <a:solidFill>
                <a:srgbClr val="1F409A"/>
              </a:solidFill>
              <a:latin typeface="Arial Bold" panose="020B0802020202020204"/>
              <a:ea typeface="Arial Bold" panose="020B0802020202020204"/>
              <a:cs typeface="Arial Bold" panose="020B0802020202020204"/>
              <a:sym typeface="Arial Bold" panose="020B0802020202020204"/>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9635852"/>
            <a:ext cx="18288000" cy="651139"/>
          </a:xfrm>
          <a:custGeom>
            <a:avLst/>
            <a:gdLst/>
            <a:ahLst/>
            <a:cxnLst/>
            <a:rect l="l" t="t" r="r" b="b"/>
            <a:pathLst>
              <a:path w="18288000" h="651139">
                <a:moveTo>
                  <a:pt x="0" y="0"/>
                </a:moveTo>
                <a:lnTo>
                  <a:pt x="18288000" y="0"/>
                </a:lnTo>
                <a:lnTo>
                  <a:pt x="18288000" y="651138"/>
                </a:lnTo>
                <a:lnTo>
                  <a:pt x="0" y="651138"/>
                </a:lnTo>
                <a:lnTo>
                  <a:pt x="0" y="0"/>
                </a:lnTo>
                <a:close/>
              </a:path>
            </a:pathLst>
          </a:custGeom>
          <a:blipFill>
            <a:blip r:embed="rId1"/>
            <a:stretch>
              <a:fillRect t="-16703" b="-16703"/>
            </a:stretch>
          </a:blipFill>
        </p:spPr>
      </p:sp>
      <p:sp>
        <p:nvSpPr>
          <p:cNvPr id="3" name="Freeform 3"/>
          <p:cNvSpPr/>
          <p:nvPr/>
        </p:nvSpPr>
        <p:spPr>
          <a:xfrm>
            <a:off x="15468600" y="237106"/>
            <a:ext cx="2057400" cy="1763144"/>
          </a:xfrm>
          <a:custGeom>
            <a:avLst/>
            <a:gdLst/>
            <a:ahLst/>
            <a:cxnLst/>
            <a:rect l="l" t="t" r="r" b="b"/>
            <a:pathLst>
              <a:path w="2057400" h="1763144">
                <a:moveTo>
                  <a:pt x="0" y="0"/>
                </a:moveTo>
                <a:lnTo>
                  <a:pt x="2057400" y="0"/>
                </a:lnTo>
                <a:lnTo>
                  <a:pt x="2057400" y="1763144"/>
                </a:lnTo>
                <a:lnTo>
                  <a:pt x="0" y="1763144"/>
                </a:lnTo>
                <a:lnTo>
                  <a:pt x="0" y="0"/>
                </a:lnTo>
                <a:close/>
              </a:path>
            </a:pathLst>
          </a:custGeom>
          <a:blipFill>
            <a:blip r:embed="rId2"/>
            <a:stretch>
              <a:fillRect/>
            </a:stretch>
          </a:blipFill>
        </p:spPr>
      </p:sp>
      <p:sp>
        <p:nvSpPr>
          <p:cNvPr id="4" name="Freeform 4"/>
          <p:cNvSpPr/>
          <p:nvPr/>
        </p:nvSpPr>
        <p:spPr>
          <a:xfrm>
            <a:off x="533400" y="1714557"/>
            <a:ext cx="12681842" cy="37786"/>
          </a:xfrm>
          <a:custGeom>
            <a:avLst/>
            <a:gdLst/>
            <a:ahLst/>
            <a:cxnLst/>
            <a:rect l="l" t="t" r="r" b="b"/>
            <a:pathLst>
              <a:path w="12681842" h="37786">
                <a:moveTo>
                  <a:pt x="0" y="0"/>
                </a:moveTo>
                <a:lnTo>
                  <a:pt x="12681842" y="0"/>
                </a:lnTo>
                <a:lnTo>
                  <a:pt x="12681842" y="37786"/>
                </a:lnTo>
                <a:lnTo>
                  <a:pt x="0" y="37786"/>
                </a:lnTo>
                <a:lnTo>
                  <a:pt x="0" y="0"/>
                </a:lnTo>
                <a:close/>
              </a:path>
            </a:pathLst>
          </a:custGeom>
          <a:blipFill>
            <a:blip r:embed="rId3"/>
            <a:stretch>
              <a:fillRect/>
            </a:stretch>
          </a:blipFill>
        </p:spPr>
      </p:sp>
      <p:sp>
        <p:nvSpPr>
          <p:cNvPr id="5" name="Freeform 5"/>
          <p:cNvSpPr/>
          <p:nvPr/>
        </p:nvSpPr>
        <p:spPr>
          <a:xfrm>
            <a:off x="5071767" y="2000250"/>
            <a:ext cx="9431550" cy="7462714"/>
          </a:xfrm>
          <a:custGeom>
            <a:avLst/>
            <a:gdLst/>
            <a:ahLst/>
            <a:cxnLst/>
            <a:rect l="l" t="t" r="r" b="b"/>
            <a:pathLst>
              <a:path w="9431550" h="7462714">
                <a:moveTo>
                  <a:pt x="0" y="0"/>
                </a:moveTo>
                <a:lnTo>
                  <a:pt x="9431550" y="0"/>
                </a:lnTo>
                <a:lnTo>
                  <a:pt x="9431550" y="7462714"/>
                </a:lnTo>
                <a:lnTo>
                  <a:pt x="0" y="7462714"/>
                </a:lnTo>
                <a:lnTo>
                  <a:pt x="0" y="0"/>
                </a:lnTo>
                <a:close/>
              </a:path>
            </a:pathLst>
          </a:custGeom>
          <a:blipFill>
            <a:blip r:embed="rId4"/>
            <a:stretch>
              <a:fillRect/>
            </a:stretch>
          </a:blipFill>
        </p:spPr>
      </p:sp>
      <p:sp>
        <p:nvSpPr>
          <p:cNvPr id="6" name="TextBox 6"/>
          <p:cNvSpPr txBox="1"/>
          <p:nvPr/>
        </p:nvSpPr>
        <p:spPr>
          <a:xfrm>
            <a:off x="588264" y="675989"/>
            <a:ext cx="3855910" cy="755752"/>
          </a:xfrm>
          <a:prstGeom prst="rect">
            <a:avLst/>
          </a:prstGeom>
        </p:spPr>
        <p:txBody>
          <a:bodyPr lIns="0" tIns="0" rIns="0" bIns="0" rtlCol="0" anchor="t">
            <a:spAutoFit/>
          </a:bodyPr>
          <a:lstStyle/>
          <a:p>
            <a:pPr algn="l">
              <a:lnSpc>
                <a:spcPts val="5595"/>
              </a:lnSpc>
            </a:pPr>
            <a:r>
              <a:rPr lang="en-US" sz="3995" b="1">
                <a:solidFill>
                  <a:srgbClr val="1F409A"/>
                </a:solidFill>
                <a:latin typeface="Arial Bold" panose="020B0802020202020204"/>
                <a:ea typeface="Arial Bold" panose="020B0802020202020204"/>
                <a:cs typeface="Arial Bold" panose="020B0802020202020204"/>
                <a:sym typeface="Arial Bold" panose="020B0802020202020204"/>
              </a:rPr>
              <a:t>Kết quả</a:t>
            </a:r>
            <a:endParaRPr lang="en-US" sz="3995" b="1">
              <a:solidFill>
                <a:srgbClr val="1F409A"/>
              </a:solidFill>
              <a:latin typeface="Arial Bold" panose="020B0802020202020204"/>
              <a:ea typeface="Arial Bold" panose="020B0802020202020204"/>
              <a:cs typeface="Arial Bold" panose="020B0802020202020204"/>
              <a:sym typeface="Arial Bold" panose="020B0802020202020204"/>
            </a:endParaRPr>
          </a:p>
        </p:txBody>
      </p:sp>
      <p:sp>
        <p:nvSpPr>
          <p:cNvPr id="7" name="TextBox 7"/>
          <p:cNvSpPr txBox="1"/>
          <p:nvPr/>
        </p:nvSpPr>
        <p:spPr>
          <a:xfrm>
            <a:off x="1028700" y="2142069"/>
            <a:ext cx="2330410" cy="755752"/>
          </a:xfrm>
          <a:prstGeom prst="rect">
            <a:avLst/>
          </a:prstGeom>
        </p:spPr>
        <p:txBody>
          <a:bodyPr lIns="0" tIns="0" rIns="0" bIns="0" rtlCol="0" anchor="t">
            <a:spAutoFit/>
          </a:bodyPr>
          <a:lstStyle/>
          <a:p>
            <a:pPr algn="ctr">
              <a:lnSpc>
                <a:spcPts val="5595"/>
              </a:lnSpc>
              <a:spcBef>
                <a:spcPct val="0"/>
              </a:spcBef>
            </a:pPr>
            <a:r>
              <a:rPr lang="en-US" sz="3995" b="1">
                <a:solidFill>
                  <a:srgbClr val="000000"/>
                </a:solidFill>
                <a:latin typeface="Arial Bold" panose="020B0802020202020204"/>
                <a:ea typeface="Arial Bold" panose="020B0802020202020204"/>
                <a:cs typeface="Arial Bold" panose="020B0802020202020204"/>
                <a:sym typeface="Arial Bold" panose="020B0802020202020204"/>
              </a:rPr>
              <a:t>Giao diện</a:t>
            </a:r>
            <a:endParaRPr lang="en-US" sz="3995" b="1">
              <a:solidFill>
                <a:srgbClr val="000000"/>
              </a:solidFill>
              <a:latin typeface="Arial Bold" panose="020B0802020202020204"/>
              <a:ea typeface="Arial Bold" panose="020B0802020202020204"/>
              <a:cs typeface="Arial Bold" panose="020B0802020202020204"/>
              <a:sym typeface="Arial Bold" panose="020B0802020202020204"/>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2351</Words>
  <Application>WPS Presentation</Application>
  <PresentationFormat>On-screen Show (4:3)</PresentationFormat>
  <Paragraphs>82</Paragraphs>
  <Slides>13</Slides>
  <Notes>0</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13</vt:i4>
      </vt:variant>
    </vt:vector>
  </HeadingPairs>
  <TitlesOfParts>
    <vt:vector size="23" baseType="lpstr">
      <vt:lpstr>Arial</vt:lpstr>
      <vt:lpstr>SimSun</vt:lpstr>
      <vt:lpstr>Wingdings</vt:lpstr>
      <vt:lpstr>Arial Unicode Bold</vt:lpstr>
      <vt:lpstr>Arial</vt:lpstr>
      <vt:lpstr>Arial Bold</vt:lpstr>
      <vt:lpstr>Microsoft YaHei</vt:lpstr>
      <vt:lpstr>Arial Unicode MS</vt:lpstr>
      <vt:lpstr>Calibri</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Bản sao của Bài tập tuần 1 - Tổng quan xử lý ảnh.pdf</dc:title>
  <dc:creator/>
  <cp:lastModifiedBy>Kumi MizKun</cp:lastModifiedBy>
  <cp:revision>3</cp:revision>
  <dcterms:created xsi:type="dcterms:W3CDTF">2006-08-16T00:00:00Z</dcterms:created>
  <dcterms:modified xsi:type="dcterms:W3CDTF">2025-06-05T14:51:30Z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8E1BFAC22AB94869A682F194CA45F1FC_12</vt:lpwstr>
  </property>
  <property fmtid="{D5CDD505-2E9C-101B-9397-08002B2CF9AE}" pid="3" name="KSOProductBuildVer">
    <vt:lpwstr>1033-12.2.0.21179</vt:lpwstr>
  </property>
</Properties>
</file>